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5" r:id="rId3"/>
    <p:sldId id="292" r:id="rId4"/>
    <p:sldId id="293" r:id="rId5"/>
    <p:sldId id="294" r:id="rId6"/>
    <p:sldId id="296" r:id="rId7"/>
    <p:sldId id="295" r:id="rId8"/>
    <p:sldId id="297" r:id="rId9"/>
    <p:sldId id="298" r:id="rId10"/>
    <p:sldId id="299" r:id="rId11"/>
    <p:sldId id="300" r:id="rId12"/>
    <p:sldId id="302" r:id="rId13"/>
    <p:sldId id="301" r:id="rId14"/>
    <p:sldId id="304" r:id="rId15"/>
    <p:sldId id="30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5791200"/>
          </a:xfrm>
        </p:spPr>
        <p:txBody>
          <a:bodyPr>
            <a:normAutofit/>
          </a:bodyPr>
          <a:lstStyle/>
          <a:p>
            <a:r>
              <a:rPr lang="en-US" b="1" dirty="0" smtClean="0"/>
              <a:t>Guided Discussion Series</a:t>
            </a:r>
            <a:br>
              <a:rPr lang="en-US" b="1" dirty="0" smtClean="0"/>
            </a:br>
            <a:r>
              <a:rPr lang="en-US" sz="2400" b="1" dirty="0" smtClean="0"/>
              <a:t/>
            </a:r>
            <a:br>
              <a:rPr lang="en-US" sz="2400" b="1" dirty="0" smtClean="0"/>
            </a:br>
            <a:r>
              <a:rPr lang="en-US" sz="2400" b="1" dirty="0"/>
              <a:t/>
            </a:r>
            <a:br>
              <a:rPr lang="en-US" sz="2400" b="1" dirty="0"/>
            </a:br>
            <a:r>
              <a:rPr lang="en-US" sz="6600" b="1" u="sng" dirty="0" smtClean="0"/>
              <a:t>The U.S. Constitution</a:t>
            </a:r>
            <a:br>
              <a:rPr lang="en-US" sz="6600" b="1" u="sng" dirty="0" smtClean="0"/>
            </a:br>
            <a:r>
              <a:rPr lang="en-US" b="1" dirty="0" smtClean="0"/>
              <a:t>Introduction; Identify Problems</a:t>
            </a:r>
            <a:br>
              <a:rPr lang="en-US" b="1" dirty="0" smtClean="0"/>
            </a:br>
            <a:r>
              <a:rPr lang="en-US" sz="2400" b="1" dirty="0" smtClean="0"/>
              <a:t/>
            </a:r>
            <a:br>
              <a:rPr lang="en-US" sz="2400" b="1" dirty="0" smtClean="0"/>
            </a:br>
            <a:r>
              <a:rPr lang="en-US" sz="2400" b="1" dirty="0"/>
              <a:t/>
            </a:r>
            <a:br>
              <a:rPr lang="en-US" sz="2400" b="1" dirty="0"/>
            </a:br>
            <a:r>
              <a:rPr lang="en-US" b="1" dirty="0" smtClean="0"/>
              <a:t>Guide: Roy Minet</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4. Important Definitions Missing</a:t>
            </a:r>
            <a:endParaRPr lang="en-US" b="1" u="sng" dirty="0"/>
          </a:p>
        </p:txBody>
      </p:sp>
      <p:sp>
        <p:nvSpPr>
          <p:cNvPr id="3" name="Content Placeholder 2"/>
          <p:cNvSpPr>
            <a:spLocks noGrp="1"/>
          </p:cNvSpPr>
          <p:nvPr>
            <p:ph idx="1"/>
          </p:nvPr>
        </p:nvSpPr>
        <p:spPr/>
        <p:txBody>
          <a:bodyPr/>
          <a:lstStyle/>
          <a:p>
            <a:r>
              <a:rPr lang="en-US" dirty="0" smtClean="0"/>
              <a:t>No definition of an “Individual”</a:t>
            </a:r>
          </a:p>
          <a:p>
            <a:r>
              <a:rPr lang="en-US" dirty="0" smtClean="0"/>
              <a:t>No distinction between rights for citizens vs rights for non-citizens</a:t>
            </a:r>
          </a:p>
          <a:p>
            <a:r>
              <a:rPr lang="en-US" dirty="0" smtClean="0"/>
              <a:t>No distinction between adult citizens and minor citizens (we actually grant minor citizens </a:t>
            </a:r>
            <a:r>
              <a:rPr lang="en-US" u="sng" dirty="0" smtClean="0"/>
              <a:t>positive</a:t>
            </a:r>
            <a:r>
              <a:rPr lang="en-US" dirty="0" smtClean="0"/>
              <a:t> rights)</a:t>
            </a:r>
            <a:endParaRPr lang="en-US" dirty="0"/>
          </a:p>
        </p:txBody>
      </p:sp>
    </p:spTree>
    <p:extLst>
      <p:ext uri="{BB962C8B-B14F-4D97-AF65-F5344CB8AC3E}">
        <p14:creationId xmlns:p14="http://schemas.microsoft.com/office/powerpoint/2010/main" val="29188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u="sng" dirty="0" smtClean="0"/>
              <a:t>5.  Need to Guarantee a Free Market</a:t>
            </a:r>
            <a:endParaRPr lang="en-US" b="1" u="sng" dirty="0"/>
          </a:p>
        </p:txBody>
      </p:sp>
      <p:sp>
        <p:nvSpPr>
          <p:cNvPr id="3" name="Content Placeholder 2"/>
          <p:cNvSpPr>
            <a:spLocks noGrp="1"/>
          </p:cNvSpPr>
          <p:nvPr>
            <p:ph idx="1"/>
          </p:nvPr>
        </p:nvSpPr>
        <p:spPr>
          <a:xfrm>
            <a:off x="457200" y="1391055"/>
            <a:ext cx="8305800" cy="5085945"/>
          </a:xfrm>
        </p:spPr>
        <p:txBody>
          <a:bodyPr>
            <a:normAutofit fontScale="92500" lnSpcReduction="20000"/>
          </a:bodyPr>
          <a:lstStyle/>
          <a:p>
            <a:pPr marL="0" indent="0">
              <a:buNone/>
            </a:pPr>
            <a:r>
              <a:rPr lang="en-US" dirty="0" smtClean="0"/>
              <a:t>All six pillars of a free market economy must be secured:</a:t>
            </a:r>
          </a:p>
          <a:p>
            <a:pPr marL="514350" indent="-514350">
              <a:buFont typeface="+mj-lt"/>
              <a:buAutoNum type="arabicPeriod"/>
            </a:pPr>
            <a:r>
              <a:rPr lang="en-US" dirty="0" smtClean="0"/>
              <a:t>Private property – Guaranteed</a:t>
            </a:r>
            <a:r>
              <a:rPr lang="en-US" dirty="0"/>
              <a:t> </a:t>
            </a:r>
            <a:r>
              <a:rPr lang="en-US" dirty="0" smtClean="0"/>
              <a:t>(requires enforcement)</a:t>
            </a:r>
          </a:p>
          <a:p>
            <a:pPr marL="514350" indent="-514350">
              <a:buFont typeface="+mj-lt"/>
              <a:buAutoNum type="arabicPeriod"/>
            </a:pPr>
            <a:r>
              <a:rPr lang="en-US" dirty="0" smtClean="0"/>
              <a:t>Specialization – Acceptable (but regulations &amp; licensing are problems)</a:t>
            </a:r>
          </a:p>
          <a:p>
            <a:pPr marL="514350" indent="-514350">
              <a:buFont typeface="+mj-lt"/>
              <a:buAutoNum type="arabicPeriod"/>
            </a:pPr>
            <a:r>
              <a:rPr lang="en-US" dirty="0" smtClean="0"/>
              <a:t>Voluntary Exchange – Specific guarantee needed!</a:t>
            </a:r>
          </a:p>
          <a:p>
            <a:pPr marL="514350" indent="-514350">
              <a:buFont typeface="+mj-lt"/>
              <a:buAutoNum type="arabicPeriod"/>
            </a:pPr>
            <a:r>
              <a:rPr lang="en-US" dirty="0" smtClean="0"/>
              <a:t>Price system of resource allocation – Requires sound money (not guaranteed) and no meddling</a:t>
            </a:r>
          </a:p>
          <a:p>
            <a:pPr marL="514350" indent="-514350">
              <a:buFont typeface="+mj-lt"/>
              <a:buAutoNum type="arabicPeriod"/>
            </a:pPr>
            <a:r>
              <a:rPr lang="en-US" dirty="0" smtClean="0"/>
              <a:t>Market Competition – Acceptable (Interstate)</a:t>
            </a:r>
          </a:p>
          <a:p>
            <a:pPr marL="514350" indent="-514350">
              <a:buFont typeface="+mj-lt"/>
              <a:buAutoNum type="arabicPeriod"/>
            </a:pPr>
            <a:r>
              <a:rPr lang="en-US" dirty="0" smtClean="0"/>
              <a:t>Entrepreneurship – Reasonably acceptable (discouraged by regulations, taxes, etc.)</a:t>
            </a:r>
            <a:endParaRPr lang="en-US" dirty="0"/>
          </a:p>
        </p:txBody>
      </p:sp>
    </p:spTree>
    <p:extLst>
      <p:ext uri="{BB962C8B-B14F-4D97-AF65-F5344CB8AC3E}">
        <p14:creationId xmlns:p14="http://schemas.microsoft.com/office/powerpoint/2010/main" val="2551197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6.  Assure Election Best Practices</a:t>
            </a:r>
            <a:endParaRPr lang="en-US" b="1" u="sng" dirty="0"/>
          </a:p>
        </p:txBody>
      </p:sp>
      <p:sp>
        <p:nvSpPr>
          <p:cNvPr id="3" name="Content Placeholder 2"/>
          <p:cNvSpPr>
            <a:spLocks noGrp="1"/>
          </p:cNvSpPr>
          <p:nvPr>
            <p:ph idx="1"/>
          </p:nvPr>
        </p:nvSpPr>
        <p:spPr>
          <a:xfrm>
            <a:off x="457200" y="1524000"/>
            <a:ext cx="8229600" cy="4724400"/>
          </a:xfrm>
        </p:spPr>
        <p:txBody>
          <a:bodyPr>
            <a:normAutofit lnSpcReduction="10000"/>
          </a:bodyPr>
          <a:lstStyle/>
          <a:p>
            <a:r>
              <a:rPr lang="en-US" dirty="0" smtClean="0"/>
              <a:t>Drawing electoral districts (Precinct-Preserving </a:t>
            </a:r>
            <a:r>
              <a:rPr lang="en-US" dirty="0" err="1" smtClean="0"/>
              <a:t>Splitline</a:t>
            </a:r>
            <a:r>
              <a:rPr lang="en-US" dirty="0" smtClean="0"/>
              <a:t> procedure)</a:t>
            </a:r>
          </a:p>
          <a:p>
            <a:r>
              <a:rPr lang="en-US" dirty="0" smtClean="0"/>
              <a:t>Voting Method (AADV or BAWV)</a:t>
            </a:r>
          </a:p>
          <a:p>
            <a:r>
              <a:rPr lang="en-US" dirty="0" smtClean="0"/>
              <a:t>Require a completely secret ballot</a:t>
            </a:r>
          </a:p>
          <a:p>
            <a:pPr lvl="1"/>
            <a:r>
              <a:rPr lang="en-US" dirty="0" smtClean="0"/>
              <a:t>Voters can keep votes secret if they wish</a:t>
            </a:r>
          </a:p>
          <a:p>
            <a:pPr lvl="1"/>
            <a:r>
              <a:rPr lang="en-US" dirty="0" smtClean="0"/>
              <a:t>Voters cannot prove to anyone else how they voted, even if they wish to do so</a:t>
            </a:r>
          </a:p>
          <a:p>
            <a:r>
              <a:rPr lang="en-US" dirty="0" smtClean="0"/>
              <a:t>Polling place procedures (incl. pos. voter ID)</a:t>
            </a:r>
          </a:p>
          <a:p>
            <a:r>
              <a:rPr lang="en-US" dirty="0" smtClean="0"/>
              <a:t>Better Automation (with machine verification)</a:t>
            </a:r>
            <a:endParaRPr lang="en-US" dirty="0"/>
          </a:p>
        </p:txBody>
      </p:sp>
    </p:spTree>
    <p:extLst>
      <p:ext uri="{BB962C8B-B14F-4D97-AF65-F5344CB8AC3E}">
        <p14:creationId xmlns:p14="http://schemas.microsoft.com/office/powerpoint/2010/main" val="1727491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7</a:t>
            </a:r>
            <a:r>
              <a:rPr lang="en-US" b="1" u="sng" dirty="0" smtClean="0"/>
              <a:t>.  Politicians Control Change</a:t>
            </a:r>
            <a:endParaRPr lang="en-US" b="1" u="sng" dirty="0"/>
          </a:p>
        </p:txBody>
      </p:sp>
      <p:sp>
        <p:nvSpPr>
          <p:cNvPr id="3" name="Content Placeholder 2"/>
          <p:cNvSpPr>
            <a:spLocks noGrp="1"/>
          </p:cNvSpPr>
          <p:nvPr>
            <p:ph idx="1"/>
          </p:nvPr>
        </p:nvSpPr>
        <p:spPr/>
        <p:txBody>
          <a:bodyPr/>
          <a:lstStyle/>
          <a:p>
            <a:r>
              <a:rPr lang="en-US" dirty="0" smtClean="0"/>
              <a:t>2/3 of both houses of Congress must propose amendments to the constitution  </a:t>
            </a:r>
            <a:r>
              <a:rPr lang="en-US" b="1" dirty="0" smtClean="0"/>
              <a:t>OR</a:t>
            </a:r>
            <a:r>
              <a:rPr lang="en-US" dirty="0" smtClean="0"/>
              <a:t>  2/3 </a:t>
            </a:r>
            <a:r>
              <a:rPr lang="en-US" dirty="0"/>
              <a:t>of </a:t>
            </a:r>
            <a:r>
              <a:rPr lang="en-US" dirty="0" smtClean="0"/>
              <a:t>state legislatures can call a convention to propose amendments</a:t>
            </a:r>
          </a:p>
          <a:p>
            <a:r>
              <a:rPr lang="en-US" dirty="0" smtClean="0"/>
              <a:t>¾ of state legislatures must ratify in all cases</a:t>
            </a:r>
          </a:p>
          <a:p>
            <a:r>
              <a:rPr lang="en-US" dirty="0" smtClean="0"/>
              <a:t>There should be a way for citizens to amend without going through the politicians!  (the PA Constitution also has this deficiency)</a:t>
            </a:r>
            <a:endParaRPr lang="en-US" dirty="0"/>
          </a:p>
        </p:txBody>
      </p:sp>
    </p:spTree>
    <p:extLst>
      <p:ext uri="{BB962C8B-B14F-4D97-AF65-F5344CB8AC3E}">
        <p14:creationId xmlns:p14="http://schemas.microsoft.com/office/powerpoint/2010/main" val="2379026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b="1" u="sng" dirty="0" smtClean="0"/>
              <a:t>Best Hope/Strategy</a:t>
            </a:r>
            <a:endParaRPr lang="en-US" b="1" u="sng" dirty="0"/>
          </a:p>
        </p:txBody>
      </p:sp>
      <p:sp>
        <p:nvSpPr>
          <p:cNvPr id="3" name="Content Placeholder 2"/>
          <p:cNvSpPr>
            <a:spLocks noGrp="1"/>
          </p:cNvSpPr>
          <p:nvPr>
            <p:ph idx="1"/>
          </p:nvPr>
        </p:nvSpPr>
        <p:spPr>
          <a:xfrm>
            <a:off x="457200" y="1447800"/>
            <a:ext cx="8229600" cy="4800600"/>
          </a:xfrm>
        </p:spPr>
        <p:txBody>
          <a:bodyPr>
            <a:normAutofit lnSpcReduction="10000"/>
          </a:bodyPr>
          <a:lstStyle/>
          <a:p>
            <a:r>
              <a:rPr lang="en-US" dirty="0" smtClean="0"/>
              <a:t>Elect dependable, liberty-oriented state representatives to control at least ¾ of the states.</a:t>
            </a:r>
          </a:p>
          <a:p>
            <a:r>
              <a:rPr lang="en-US" dirty="0" smtClean="0"/>
              <a:t>Draft Amendment XXVIII to fix Constitutional shortcomings.</a:t>
            </a:r>
          </a:p>
          <a:p>
            <a:r>
              <a:rPr lang="en-US" dirty="0" smtClean="0"/>
              <a:t>Review and revise, etc. to gain acceptance</a:t>
            </a:r>
          </a:p>
          <a:p>
            <a:r>
              <a:rPr lang="en-US" dirty="0" smtClean="0"/>
              <a:t>2/3 of states propose it and ¾ ratify it.</a:t>
            </a:r>
          </a:p>
          <a:p>
            <a:r>
              <a:rPr lang="en-US" dirty="0" smtClean="0"/>
              <a:t>YAL (Young Americans for Liberty) seems to be the most effective effort currently underway.</a:t>
            </a:r>
            <a:endParaRPr lang="en-US" dirty="0"/>
          </a:p>
        </p:txBody>
      </p:sp>
    </p:spTree>
    <p:extLst>
      <p:ext uri="{BB962C8B-B14F-4D97-AF65-F5344CB8AC3E}">
        <p14:creationId xmlns:p14="http://schemas.microsoft.com/office/powerpoint/2010/main" val="1758060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u="sng" dirty="0" smtClean="0"/>
              <a:t>Amendment XXVIII</a:t>
            </a:r>
            <a:endParaRPr lang="en-US" b="1" u="sng" dirty="0"/>
          </a:p>
        </p:txBody>
      </p:sp>
      <p:sp>
        <p:nvSpPr>
          <p:cNvPr id="3" name="Content Placeholder 2"/>
          <p:cNvSpPr>
            <a:spLocks noGrp="1"/>
          </p:cNvSpPr>
          <p:nvPr>
            <p:ph idx="1"/>
          </p:nvPr>
        </p:nvSpPr>
        <p:spPr>
          <a:xfrm>
            <a:off x="457200" y="1066800"/>
            <a:ext cx="8305800" cy="5486400"/>
          </a:xfrm>
        </p:spPr>
        <p:txBody>
          <a:bodyPr>
            <a:normAutofit fontScale="77500" lnSpcReduction="20000"/>
          </a:bodyPr>
          <a:lstStyle/>
          <a:p>
            <a:pPr marL="0" indent="0">
              <a:buNone/>
            </a:pPr>
            <a:r>
              <a:rPr lang="en-US" dirty="0"/>
              <a:t>Attached to this amendment and a part hereof, is an entirely new version of the Constitution of the United States of America.  At 12:01 am on the January first that occurs in the ninth year following the ratification date of this amendment, the current Constitution of the United States of America shall be replaced in its entirety by the new Constitution of the United States attached </a:t>
            </a:r>
            <a:r>
              <a:rPr lang="en-US" dirty="0" smtClean="0"/>
              <a:t>hereto and made a part hereof.  </a:t>
            </a:r>
            <a:r>
              <a:rPr lang="en-US" dirty="0"/>
              <a:t>By example, if this amendment were ratified on any date during the year 2020, the effective date of the new Constitution would be 12:01 am on January 1, 2029</a:t>
            </a:r>
            <a:r>
              <a:rPr lang="en-US" dirty="0" smtClean="0"/>
              <a:t>.</a:t>
            </a:r>
            <a:endParaRPr lang="en-US" dirty="0"/>
          </a:p>
          <a:p>
            <a:pPr marL="0" indent="0">
              <a:buNone/>
            </a:pPr>
            <a:r>
              <a:rPr lang="en-US" dirty="0" smtClean="0"/>
              <a:t>The </a:t>
            </a:r>
            <a:r>
              <a:rPr lang="en-US" dirty="0"/>
              <a:t>Congress shall devote all appropriate and necessary attention during the eight full years immediately preceding the effective date of the new Constitution to enact whatever measures may be required to provide a gradual transition that is as smooth and non-disruptive as possible.  All provisions of the new Constitution shall take full force and effect on its effective date and time.</a:t>
            </a:r>
          </a:p>
        </p:txBody>
      </p:sp>
    </p:spTree>
    <p:extLst>
      <p:ext uri="{BB962C8B-B14F-4D97-AF65-F5344CB8AC3E}">
        <p14:creationId xmlns:p14="http://schemas.microsoft.com/office/powerpoint/2010/main" val="13330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smtClean="0"/>
              <a:t>Clearing Away All The BS And Fog</a:t>
            </a:r>
            <a:endParaRPr lang="en-US" b="1" u="sng" dirty="0"/>
          </a:p>
        </p:txBody>
      </p:sp>
      <p:sp>
        <p:nvSpPr>
          <p:cNvPr id="3" name="Content Placeholder 2"/>
          <p:cNvSpPr>
            <a:spLocks noGrp="1"/>
          </p:cNvSpPr>
          <p:nvPr>
            <p:ph idx="1"/>
          </p:nvPr>
        </p:nvSpPr>
        <p:spPr>
          <a:xfrm>
            <a:off x="457200" y="1143000"/>
            <a:ext cx="8229600" cy="5257800"/>
          </a:xfrm>
        </p:spPr>
        <p:txBody>
          <a:bodyPr>
            <a:normAutofit fontScale="92500" lnSpcReduction="20000"/>
          </a:bodyPr>
          <a:lstStyle/>
          <a:p>
            <a:r>
              <a:rPr lang="en-US" dirty="0" smtClean="0"/>
              <a:t>The concept of a “right” or a set of “rights” is entirely an invention of the human intellect.</a:t>
            </a:r>
          </a:p>
          <a:p>
            <a:r>
              <a:rPr lang="en-US" dirty="0" smtClean="0"/>
              <a:t>Therefore, rights do not “come from” anywhere.</a:t>
            </a:r>
          </a:p>
          <a:p>
            <a:r>
              <a:rPr lang="en-US" dirty="0" smtClean="0"/>
              <a:t>It is completely up to humans to define what rights are or should be and also to construct the mechanism needed to secure the rights.</a:t>
            </a:r>
          </a:p>
          <a:p>
            <a:r>
              <a:rPr lang="en-US" dirty="0" smtClean="0"/>
              <a:t>As libertarians well know, any mechanism powerful enough to secure rights is powerful enough to take them away – therefore, </a:t>
            </a:r>
            <a:r>
              <a:rPr lang="en-US" i="1" u="sng" dirty="0" smtClean="0"/>
              <a:t>very</a:t>
            </a:r>
            <a:r>
              <a:rPr lang="en-US" dirty="0" smtClean="0"/>
              <a:t> dangerous!</a:t>
            </a:r>
          </a:p>
          <a:p>
            <a:r>
              <a:rPr lang="en-US" dirty="0" smtClean="0"/>
              <a:t>Note that in at least one case, anarchy was not stable and evolved a force structure to secure rights.  Iceland also “relapsed” to monarchy.</a:t>
            </a:r>
            <a:endParaRPr lang="en-US" dirty="0"/>
          </a:p>
        </p:txBody>
      </p:sp>
    </p:spTree>
    <p:extLst>
      <p:ext uri="{BB962C8B-B14F-4D97-AF65-F5344CB8AC3E}">
        <p14:creationId xmlns:p14="http://schemas.microsoft.com/office/powerpoint/2010/main" val="2077672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u="sng" dirty="0" smtClean="0"/>
              <a:t>So, What To Do About Rights?</a:t>
            </a:r>
            <a:endParaRPr lang="en-US" b="1" u="sng"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It is indeed encouraging that all approaches lead to a set of rights </a:t>
            </a:r>
            <a:r>
              <a:rPr lang="en-US" smtClean="0"/>
              <a:t>that include the </a:t>
            </a:r>
            <a:r>
              <a:rPr lang="en-US" dirty="0" err="1" smtClean="0"/>
              <a:t>Lockean</a:t>
            </a:r>
            <a:r>
              <a:rPr lang="en-US" dirty="0" smtClean="0"/>
              <a:t> </a:t>
            </a:r>
            <a:r>
              <a:rPr lang="en-US" dirty="0"/>
              <a:t>n</a:t>
            </a:r>
            <a:r>
              <a:rPr lang="en-US" dirty="0" smtClean="0"/>
              <a:t>atural rights of life, liberty and property!</a:t>
            </a:r>
          </a:p>
          <a:p>
            <a:r>
              <a:rPr lang="en-US" dirty="0" smtClean="0"/>
              <a:t>We could do far, far worse than the Empirical </a:t>
            </a:r>
            <a:r>
              <a:rPr lang="en-US" dirty="0"/>
              <a:t>N</a:t>
            </a:r>
            <a:r>
              <a:rPr lang="en-US" dirty="0" smtClean="0"/>
              <a:t>atural </a:t>
            </a:r>
            <a:r>
              <a:rPr lang="en-US" dirty="0"/>
              <a:t>R</a:t>
            </a:r>
            <a:r>
              <a:rPr lang="en-US" dirty="0" smtClean="0"/>
              <a:t>ights that evolved with common law.</a:t>
            </a:r>
          </a:p>
          <a:p>
            <a:r>
              <a:rPr lang="en-US" dirty="0" smtClean="0"/>
              <a:t>Rational Rights and rights derived from the NAP or Equal Freedoms do not “come with” any force structure to secure them.</a:t>
            </a:r>
          </a:p>
          <a:p>
            <a:r>
              <a:rPr lang="en-US" dirty="0" smtClean="0"/>
              <a:t>Best Plan:  Very carefully design and implement a force structure to secure a “good” set of rights; pay extra heavy attention to safeguards that </a:t>
            </a:r>
            <a:r>
              <a:rPr lang="en-US" u="sng" dirty="0" smtClean="0"/>
              <a:t>will</a:t>
            </a:r>
            <a:r>
              <a:rPr lang="en-US" dirty="0" smtClean="0"/>
              <a:t> keep it under control this time!  (This is still risky.)</a:t>
            </a:r>
            <a:endParaRPr lang="en-US" dirty="0"/>
          </a:p>
        </p:txBody>
      </p:sp>
    </p:spTree>
    <p:extLst>
      <p:ext uri="{BB962C8B-B14F-4D97-AF65-F5344CB8AC3E}">
        <p14:creationId xmlns:p14="http://schemas.microsoft.com/office/powerpoint/2010/main" val="243483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smtClean="0"/>
              <a:t>How The Constitution Originated</a:t>
            </a:r>
            <a:endParaRPr lang="en-US" b="1" u="sng" dirty="0"/>
          </a:p>
        </p:txBody>
      </p:sp>
      <p:sp>
        <p:nvSpPr>
          <p:cNvPr id="3" name="Content Placeholder 2"/>
          <p:cNvSpPr>
            <a:spLocks noGrp="1"/>
          </p:cNvSpPr>
          <p:nvPr>
            <p:ph idx="1"/>
          </p:nvPr>
        </p:nvSpPr>
        <p:spPr>
          <a:xfrm>
            <a:off x="457200" y="1371600"/>
            <a:ext cx="8229600" cy="5105400"/>
          </a:xfrm>
        </p:spPr>
        <p:txBody>
          <a:bodyPr>
            <a:normAutofit lnSpcReduction="10000"/>
          </a:bodyPr>
          <a:lstStyle/>
          <a:p>
            <a:r>
              <a:rPr lang="en-US" dirty="0" smtClean="0"/>
              <a:t>“Articles of Confederation” chaos (states had most of the power and didn’t play nicely).</a:t>
            </a:r>
          </a:p>
          <a:p>
            <a:r>
              <a:rPr lang="en-US" dirty="0" smtClean="0"/>
              <a:t>Founding Fathers (FF) knew a stronger central gov’t was necessary, but feared such a concentration of power.</a:t>
            </a:r>
          </a:p>
          <a:p>
            <a:r>
              <a:rPr lang="en-US" dirty="0" smtClean="0"/>
              <a:t>FF focus was to define a functional stronger central gov’t and limit its powers (not particularly to secure a set of rights).</a:t>
            </a:r>
          </a:p>
          <a:p>
            <a:r>
              <a:rPr lang="en-US" dirty="0" smtClean="0"/>
              <a:t>The “Bill of Rights” was tacked on as the first ten amendments.</a:t>
            </a:r>
          </a:p>
          <a:p>
            <a:endParaRPr lang="en-US" dirty="0"/>
          </a:p>
        </p:txBody>
      </p:sp>
    </p:spTree>
    <p:extLst>
      <p:ext uri="{BB962C8B-B14F-4D97-AF65-F5344CB8AC3E}">
        <p14:creationId xmlns:p14="http://schemas.microsoft.com/office/powerpoint/2010/main" val="3715805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Why the Constitution</a:t>
            </a:r>
            <a:br>
              <a:rPr lang="en-US" b="1" u="sng" dirty="0" smtClean="0"/>
            </a:br>
            <a:r>
              <a:rPr lang="en-US" b="1" u="sng" dirty="0" smtClean="0"/>
              <a:t>Might Not Be Perfect</a:t>
            </a:r>
            <a:endParaRPr lang="en-US" b="1" u="sng" dirty="0"/>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r>
              <a:rPr lang="en-US" dirty="0" smtClean="0"/>
              <a:t>The FF wrote the Constitution over the summer of 1787 in a hot room with no A/C and no word processor!</a:t>
            </a:r>
          </a:p>
          <a:p>
            <a:r>
              <a:rPr lang="en-US" dirty="0" smtClean="0"/>
              <a:t>The Free Market Economic System was only just beginning to be understood.  (Adam Smith’s “Wealth of Nations” published in 1776)</a:t>
            </a:r>
          </a:p>
          <a:p>
            <a:r>
              <a:rPr lang="en-US" dirty="0" smtClean="0"/>
              <a:t>“The best things are never written, they are RE-written.”</a:t>
            </a:r>
          </a:p>
          <a:p>
            <a:r>
              <a:rPr lang="en-US" dirty="0" smtClean="0"/>
              <a:t>The FF did provide for amendments, but some have been improvements while others have been steps backward.</a:t>
            </a:r>
            <a:endParaRPr lang="en-US" dirty="0"/>
          </a:p>
        </p:txBody>
      </p:sp>
    </p:spTree>
    <p:extLst>
      <p:ext uri="{BB962C8B-B14F-4D97-AF65-F5344CB8AC3E}">
        <p14:creationId xmlns:p14="http://schemas.microsoft.com/office/powerpoint/2010/main" val="3470025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What Problems Can We Identify?</a:t>
            </a:r>
            <a:endParaRPr lang="en-US"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2682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u="sng" dirty="0" smtClean="0"/>
              <a:t>1. Weak Philosophy &amp; Purpose</a:t>
            </a:r>
            <a:endParaRPr lang="en-US" b="1" u="sng" dirty="0"/>
          </a:p>
        </p:txBody>
      </p:sp>
      <p:sp>
        <p:nvSpPr>
          <p:cNvPr id="3" name="Content Placeholder 2"/>
          <p:cNvSpPr>
            <a:spLocks noGrp="1"/>
          </p:cNvSpPr>
          <p:nvPr>
            <p:ph idx="1"/>
          </p:nvPr>
        </p:nvSpPr>
        <p:spPr>
          <a:xfrm>
            <a:off x="457200" y="1219200"/>
            <a:ext cx="8229600" cy="4906963"/>
          </a:xfrm>
        </p:spPr>
        <p:txBody>
          <a:bodyPr/>
          <a:lstStyle/>
          <a:p>
            <a:pPr marL="0" indent="0">
              <a:buNone/>
            </a:pPr>
            <a:r>
              <a:rPr lang="en-US" dirty="0" smtClean="0"/>
              <a:t>A more robust statement of the Constitution’s philosophy and purpose is needed to add depth to understanding and to guide its interpretation.</a:t>
            </a:r>
          </a:p>
          <a:p>
            <a:r>
              <a:rPr lang="en-US" dirty="0" smtClean="0"/>
              <a:t>Preamble is all there is – vague and incomplete</a:t>
            </a:r>
          </a:p>
          <a:p>
            <a:r>
              <a:rPr lang="en-US" dirty="0" smtClean="0"/>
              <a:t>Declaration of Independence is often cited as performing this function, but is not even referenced and is probably still inadequate.</a:t>
            </a:r>
            <a:endParaRPr lang="en-US" dirty="0"/>
          </a:p>
        </p:txBody>
      </p:sp>
    </p:spTree>
    <p:extLst>
      <p:ext uri="{BB962C8B-B14F-4D97-AF65-F5344CB8AC3E}">
        <p14:creationId xmlns:p14="http://schemas.microsoft.com/office/powerpoint/2010/main" val="202379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2. “Checks &amp; Balances” Inadequate</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Gov’t obviously has escaped the intended constraints and grown wildly.  [Article I, Section 8 enumerated powers]</a:t>
            </a:r>
          </a:p>
          <a:p>
            <a:r>
              <a:rPr lang="en-US" dirty="0" smtClean="0"/>
              <a:t>Witness the dense thicket of laws and the huge administrative state which even operates it own courts!</a:t>
            </a:r>
          </a:p>
          <a:p>
            <a:r>
              <a:rPr lang="en-US" dirty="0" smtClean="0"/>
              <a:t>“He [King George] has erected a multitude of new offices and sent hither swarms of officers to harass our people and eat out their substance.”   (Think 87,000 additional IRS agents!)</a:t>
            </a:r>
            <a:endParaRPr lang="en-US" dirty="0"/>
          </a:p>
        </p:txBody>
      </p:sp>
    </p:spTree>
    <p:extLst>
      <p:ext uri="{BB962C8B-B14F-4D97-AF65-F5344CB8AC3E}">
        <p14:creationId xmlns:p14="http://schemas.microsoft.com/office/powerpoint/2010/main" val="90532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3.  $32,000,000,000,000  Debt!</a:t>
            </a:r>
            <a:endParaRPr lang="en-US" b="1" u="sng" dirty="0"/>
          </a:p>
        </p:txBody>
      </p:sp>
      <p:sp>
        <p:nvSpPr>
          <p:cNvPr id="3" name="Content Placeholder 2"/>
          <p:cNvSpPr>
            <a:spLocks noGrp="1"/>
          </p:cNvSpPr>
          <p:nvPr>
            <p:ph idx="1"/>
          </p:nvPr>
        </p:nvSpPr>
        <p:spPr/>
        <p:txBody>
          <a:bodyPr/>
          <a:lstStyle/>
          <a:p>
            <a:pPr marL="0" indent="0" algn="ctr">
              <a:buNone/>
            </a:pPr>
            <a:r>
              <a:rPr lang="en-US" dirty="0" smtClean="0"/>
              <a:t>(‘</a:t>
            </a:r>
            <a:r>
              <a:rPr lang="en-US" dirty="0" err="1" smtClean="0"/>
              <a:t>nuff</a:t>
            </a:r>
            <a:r>
              <a:rPr lang="en-US" dirty="0" smtClean="0"/>
              <a:t> said.)</a:t>
            </a:r>
            <a:endParaRPr lang="en-US" dirty="0"/>
          </a:p>
        </p:txBody>
      </p:sp>
    </p:spTree>
    <p:extLst>
      <p:ext uri="{BB962C8B-B14F-4D97-AF65-F5344CB8AC3E}">
        <p14:creationId xmlns:p14="http://schemas.microsoft.com/office/powerpoint/2010/main" val="1379688009"/>
      </p:ext>
    </p:extLst>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2389</TotalTime>
  <Words>1050</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Guided Discussion Series   The U.S. Constitution Introduction; Identify Problems   Guide: Roy Minet</vt:lpstr>
      <vt:lpstr>Clearing Away All The BS And Fog</vt:lpstr>
      <vt:lpstr>So, What To Do About Rights?</vt:lpstr>
      <vt:lpstr>How The Constitution Originated</vt:lpstr>
      <vt:lpstr>Why the Constitution Might Not Be Perfect</vt:lpstr>
      <vt:lpstr>What Problems Can We Identify?</vt:lpstr>
      <vt:lpstr>1. Weak Philosophy &amp; Purpose</vt:lpstr>
      <vt:lpstr>2. “Checks &amp; Balances” Inadequate</vt:lpstr>
      <vt:lpstr>3.  $32,000,000,000,000  Debt!</vt:lpstr>
      <vt:lpstr>4. Important Definitions Missing</vt:lpstr>
      <vt:lpstr>5.  Need to Guarantee a Free Market</vt:lpstr>
      <vt:lpstr>6.  Assure Election Best Practices</vt:lpstr>
      <vt:lpstr>7.  Politicians Control Change</vt:lpstr>
      <vt:lpstr>Best Hope/Strategy</vt:lpstr>
      <vt:lpstr>Amendment XXVIII</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261</cp:revision>
  <dcterms:created xsi:type="dcterms:W3CDTF">2020-06-05T20:43:15Z</dcterms:created>
  <dcterms:modified xsi:type="dcterms:W3CDTF">2023-01-18T22:05:05Z</dcterms:modified>
</cp:coreProperties>
</file>