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5" r:id="rId3"/>
    <p:sldId id="293" r:id="rId4"/>
    <p:sldId id="294" r:id="rId5"/>
    <p:sldId id="296" r:id="rId6"/>
    <p:sldId id="297" r:id="rId7"/>
    <p:sldId id="298" r:id="rId8"/>
    <p:sldId id="300" r:id="rId9"/>
    <p:sldId id="301" r:id="rId10"/>
    <p:sldId id="302" r:id="rId11"/>
    <p:sldId id="303" r:id="rId12"/>
    <p:sldId id="289" r:id="rId13"/>
    <p:sldId id="29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1/19/2022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8001000" cy="5334000"/>
          </a:xfrm>
        </p:spPr>
        <p:txBody>
          <a:bodyPr>
            <a:normAutofit/>
          </a:bodyPr>
          <a:lstStyle/>
          <a:p>
            <a:r>
              <a:rPr lang="en-US" b="1" dirty="0" smtClean="0"/>
              <a:t>Guided Discussion Series</a:t>
            </a:r>
            <a:br>
              <a:rPr lang="en-US" b="1" dirty="0" smtClean="0"/>
            </a:br>
            <a:r>
              <a:rPr lang="en-US" sz="2400" b="1" dirty="0"/>
              <a:t/>
            </a:r>
            <a:br>
              <a:rPr lang="en-US" sz="2400" b="1" dirty="0"/>
            </a:br>
            <a:r>
              <a:rPr lang="en-US" sz="4800" b="1" u="sng" dirty="0" smtClean="0"/>
              <a:t>The Non-aggression Principle</a:t>
            </a:r>
            <a:br>
              <a:rPr lang="en-US" sz="4800" b="1" u="sng" dirty="0" smtClean="0"/>
            </a:br>
            <a:r>
              <a:rPr lang="en-US" sz="2400" b="1" i="1" dirty="0" smtClean="0"/>
              <a:t/>
            </a:r>
            <a:br>
              <a:rPr lang="en-US" sz="2400" b="1" i="1" dirty="0" smtClean="0"/>
            </a:br>
            <a:r>
              <a:rPr lang="en-US" sz="2400" b="1" dirty="0" smtClean="0"/>
              <a:t>A</a:t>
            </a:r>
            <a:r>
              <a:rPr lang="en-US" sz="2400" b="1" i="1" dirty="0" smtClean="0"/>
              <a:t> complete</a:t>
            </a:r>
            <a:r>
              <a:rPr lang="en-US" sz="2400" b="1" dirty="0" smtClean="0"/>
              <a:t> formal statement</a:t>
            </a:r>
            <a:br>
              <a:rPr lang="en-US" sz="2400" b="1" dirty="0" smtClean="0"/>
            </a:br>
            <a:r>
              <a:rPr lang="en-US" sz="2400" b="1" dirty="0" smtClean="0"/>
              <a:t>NAP “gray” and “problem” areas</a:t>
            </a:r>
            <a:br>
              <a:rPr lang="en-US" sz="2400" b="1" dirty="0" smtClean="0"/>
            </a:br>
            <a:r>
              <a:rPr lang="en-US" sz="2400" b="1" dirty="0" smtClean="0"/>
              <a:t>The big optimization problem of minimizing aggression</a:t>
            </a:r>
            <a:r>
              <a:rPr lang="en-US" sz="3600" b="1" dirty="0" smtClean="0"/>
              <a:t/>
            </a:r>
            <a:br>
              <a:rPr lang="en-US" sz="3600" b="1" dirty="0" smtClean="0"/>
            </a:br>
            <a:r>
              <a:rPr lang="en-US" b="1" dirty="0" smtClean="0"/>
              <a:t/>
            </a:r>
            <a:br>
              <a:rPr lang="en-US" b="1" dirty="0" smtClean="0"/>
            </a:br>
            <a:r>
              <a:rPr lang="en-US" sz="2400" b="1" dirty="0"/>
              <a:t/>
            </a:r>
            <a:br>
              <a:rPr lang="en-US" sz="2400" b="1" dirty="0"/>
            </a:br>
            <a:r>
              <a:rPr lang="en-US" b="1" dirty="0" smtClean="0"/>
              <a:t>Guide: Roy Minet</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800" b="1" u="sng" dirty="0" smtClean="0"/>
              <a:t>Optimizing Enforcement to Minimize Aggression</a:t>
            </a:r>
            <a:endParaRPr lang="en-US" sz="2800" b="1" u="sng" dirty="0"/>
          </a:p>
        </p:txBody>
      </p:sp>
      <p:sp>
        <p:nvSpPr>
          <p:cNvPr id="3" name="Content Placeholder 2"/>
          <p:cNvSpPr>
            <a:spLocks noGrp="1"/>
          </p:cNvSpPr>
          <p:nvPr>
            <p:ph idx="1"/>
          </p:nvPr>
        </p:nvSpPr>
        <p:spPr>
          <a:xfrm>
            <a:off x="457200" y="1295400"/>
            <a:ext cx="8229600" cy="4953000"/>
          </a:xfrm>
        </p:spPr>
        <p:txBody>
          <a:bodyPr>
            <a:normAutofit fontScale="92500" lnSpcReduction="20000"/>
          </a:bodyPr>
          <a:lstStyle/>
          <a:p>
            <a:r>
              <a:rPr lang="en-US" dirty="0" smtClean="0"/>
              <a:t>“Distributed” enforcement likely would suffer from higher total costs as well as inconsistency.</a:t>
            </a:r>
          </a:p>
          <a:p>
            <a:r>
              <a:rPr lang="en-US" dirty="0" smtClean="0"/>
              <a:t>“Consolidated” enforcement would be expected to be more efficient (lower total cost) and provide uniformity (likely to eliminate some problems).  It would draw clear, unequivocal lines in gray areas and handle areas not covered by the </a:t>
            </a:r>
            <a:r>
              <a:rPr lang="en-US" dirty="0"/>
              <a:t>N</a:t>
            </a:r>
            <a:r>
              <a:rPr lang="en-US" dirty="0" smtClean="0"/>
              <a:t>AP as well.</a:t>
            </a:r>
          </a:p>
          <a:p>
            <a:r>
              <a:rPr lang="en-US" dirty="0" smtClean="0"/>
              <a:t>Since individuals’ resources are consumed in either case, lower total cost results in less total aggression against individuals’ assets.</a:t>
            </a:r>
          </a:p>
          <a:p>
            <a:r>
              <a:rPr lang="en-US" dirty="0" smtClean="0"/>
              <a:t>Obviously, any such enforcement must kept small so as to reduce aggression rather than increase it.</a:t>
            </a:r>
            <a:endParaRPr lang="en-US" dirty="0"/>
          </a:p>
        </p:txBody>
      </p:sp>
    </p:spTree>
    <p:extLst>
      <p:ext uri="{BB962C8B-B14F-4D97-AF65-F5344CB8AC3E}">
        <p14:creationId xmlns:p14="http://schemas.microsoft.com/office/powerpoint/2010/main" val="425395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Paying for Enforcement</a:t>
            </a:r>
            <a:endParaRPr lang="en-US" b="1" u="sng" dirty="0"/>
          </a:p>
        </p:txBody>
      </p:sp>
      <p:sp>
        <p:nvSpPr>
          <p:cNvPr id="3" name="Content Placeholder 2"/>
          <p:cNvSpPr>
            <a:spLocks noGrp="1"/>
          </p:cNvSpPr>
          <p:nvPr>
            <p:ph idx="1"/>
          </p:nvPr>
        </p:nvSpPr>
        <p:spPr>
          <a:xfrm>
            <a:off x="457200" y="1447800"/>
            <a:ext cx="8229600" cy="4800600"/>
          </a:xfrm>
        </p:spPr>
        <p:txBody>
          <a:bodyPr>
            <a:normAutofit fontScale="85000" lnSpcReduction="10000"/>
          </a:bodyPr>
          <a:lstStyle/>
          <a:p>
            <a:r>
              <a:rPr lang="en-US" dirty="0" smtClean="0"/>
              <a:t>With distributed enforcement, individuals voluntarily contract with a “protection” or “insurance” company.  (However, medieval Iceland had no major “not covered by NAP” issues, therefore no economic free rider problems.  </a:t>
            </a:r>
            <a:r>
              <a:rPr lang="en-US" dirty="0" err="1" smtClean="0"/>
              <a:t>AnCaps</a:t>
            </a:r>
            <a:r>
              <a:rPr lang="en-US" dirty="0" smtClean="0"/>
              <a:t> tend to ignore this.)</a:t>
            </a:r>
          </a:p>
          <a:p>
            <a:r>
              <a:rPr lang="en-US" dirty="0" smtClean="0"/>
              <a:t>With consolidated enforcement, it’s taxes!  These should be viewed as fees for services rendered.  The big problem for libertarians is that taxes cannot be voluntary because of the economic free rider problem.</a:t>
            </a:r>
          </a:p>
          <a:p>
            <a:r>
              <a:rPr lang="en-US" dirty="0" smtClean="0"/>
              <a:t>The (unsatisfying to libertarians) attempt to justify this is to call it “the social contract.”</a:t>
            </a:r>
          </a:p>
          <a:p>
            <a:endParaRPr lang="en-US" dirty="0"/>
          </a:p>
        </p:txBody>
      </p:sp>
    </p:spTree>
    <p:extLst>
      <p:ext uri="{BB962C8B-B14F-4D97-AF65-F5344CB8AC3E}">
        <p14:creationId xmlns:p14="http://schemas.microsoft.com/office/powerpoint/2010/main" val="1686239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b="1" u="sng" dirty="0" smtClean="0"/>
              <a:t>How Could Rights Be Defined?</a:t>
            </a:r>
            <a:endParaRPr lang="en-US" b="1" u="sng"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066800"/>
                <a:ext cx="8229600" cy="5486400"/>
              </a:xfrm>
            </p:spPr>
            <p:txBody>
              <a:bodyPr>
                <a:normAutofit fontScale="92500" lnSpcReduction="10000"/>
              </a:bodyPr>
              <a:lstStyle/>
              <a:p>
                <a:r>
                  <a:rPr lang="en-US" dirty="0" smtClean="0"/>
                  <a:t>Empirical Natural Rights – Rights are anything not illegal under common law.</a:t>
                </a:r>
              </a:p>
              <a:p>
                <a:r>
                  <a:rPr lang="en-US" dirty="0" smtClean="0"/>
                  <a:t>Non-aggression Principle (NAP) – Rights are anything that does not violate the NAP.</a:t>
                </a:r>
              </a:p>
              <a:p>
                <a:r>
                  <a:rPr lang="en-US" dirty="0"/>
                  <a:t>Equal Freedom – Rights are anything that does not infringe on </a:t>
                </a:r>
                <a:r>
                  <a:rPr lang="en-US" dirty="0" smtClean="0"/>
                  <a:t>anyone else’s </a:t>
                </a:r>
                <a:r>
                  <a:rPr lang="en-US" dirty="0"/>
                  <a:t>equal rights.</a:t>
                </a:r>
              </a:p>
              <a:p>
                <a:r>
                  <a:rPr lang="en-US" dirty="0" smtClean="0"/>
                  <a:t>A document (e.g. the US Constitution) that sets up a force structure to secure a set of rights.</a:t>
                </a:r>
              </a:p>
              <a:p>
                <a:r>
                  <a:rPr lang="en-US" dirty="0" smtClean="0"/>
                  <a:t>Rational Rights – That set of rights which maximizes the total happiness of all people.</a:t>
                </a:r>
              </a:p>
              <a:p>
                <a:pPr marL="0" indent="0">
                  <a:buNone/>
                </a:pPr>
                <a14:m>
                  <m:oMath xmlns:m="http://schemas.openxmlformats.org/officeDocument/2006/math">
                    <m:sSub>
                      <m:sSubPr>
                        <m:ctrlPr>
                          <a:rPr lang="en-US" i="1">
                            <a:latin typeface="Cambria Math"/>
                          </a:rPr>
                        </m:ctrlPr>
                      </m:sSubPr>
                      <m:e>
                        <m:r>
                          <a:rPr lang="en-US" b="0" i="1" smtClean="0">
                            <a:latin typeface="Cambria Math"/>
                          </a:rPr>
                          <m:t>   </m:t>
                        </m:r>
                        <m:r>
                          <a:rPr lang="en-US" i="1">
                            <a:latin typeface="Cambria Math"/>
                          </a:rPr>
                          <m:t>𝐻</m:t>
                        </m:r>
                      </m:e>
                      <m:sub>
                        <m:r>
                          <a:rPr lang="en-US" i="1">
                            <a:latin typeface="Cambria Math"/>
                          </a:rPr>
                          <m:t>𝑖</m:t>
                        </m:r>
                      </m:sub>
                    </m:sSub>
                  </m:oMath>
                </a14:m>
                <a:r>
                  <a:rPr lang="en-US" dirty="0"/>
                  <a:t> = </a:t>
                </a:r>
                <a14:m>
                  <m:oMath xmlns:m="http://schemas.openxmlformats.org/officeDocument/2006/math">
                    <m:nary>
                      <m:naryPr>
                        <m:limLoc m:val="subSup"/>
                        <m:ctrlPr>
                          <a:rPr lang="en-US" i="1">
                            <a:latin typeface="Cambria Math"/>
                          </a:rPr>
                        </m:ctrlPr>
                      </m:naryPr>
                      <m:sub>
                        <m:r>
                          <a:rPr lang="en-US" i="1">
                            <a:latin typeface="Cambria Math"/>
                          </a:rPr>
                          <m:t>𝑡</m:t>
                        </m:r>
                        <m:r>
                          <a:rPr lang="en-US" i="1">
                            <a:latin typeface="Cambria Math"/>
                          </a:rPr>
                          <m:t>=</m:t>
                        </m:r>
                        <m:r>
                          <a:rPr lang="en-US" i="1">
                            <a:latin typeface="Cambria Math"/>
                          </a:rPr>
                          <m:t>𝑛𝑜𝑤</m:t>
                        </m:r>
                      </m:sub>
                      <m:sup>
                        <m:r>
                          <a:rPr lang="en-US" i="1">
                            <a:latin typeface="Cambria Math"/>
                          </a:rPr>
                          <m:t>∞</m:t>
                        </m:r>
                      </m:sup>
                      <m:e>
                        <m:r>
                          <a:rPr lang="en-US" i="1">
                            <a:latin typeface="Cambria Math"/>
                          </a:rPr>
                          <m:t>h</m:t>
                        </m:r>
                        <m:d>
                          <m:dPr>
                            <m:ctrlPr>
                              <a:rPr lang="en-US" i="1">
                                <a:latin typeface="Cambria Math"/>
                              </a:rPr>
                            </m:ctrlPr>
                          </m:dPr>
                          <m:e>
                            <m:r>
                              <a:rPr lang="en-US" i="1">
                                <a:latin typeface="Cambria Math"/>
                              </a:rPr>
                              <m:t>𝑡</m:t>
                            </m:r>
                          </m:e>
                        </m:d>
                        <m:r>
                          <a:rPr lang="en-US" i="1">
                            <a:latin typeface="Cambria Math"/>
                          </a:rPr>
                          <m:t> </m:t>
                        </m:r>
                        <m:r>
                          <a:rPr lang="en-US" i="1">
                            <a:latin typeface="Cambria Math"/>
                          </a:rPr>
                          <m:t>𝑝</m:t>
                        </m:r>
                        <m:d>
                          <m:dPr>
                            <m:ctrlPr>
                              <a:rPr lang="en-US" i="1">
                                <a:latin typeface="Cambria Math"/>
                              </a:rPr>
                            </m:ctrlPr>
                          </m:dPr>
                          <m:e>
                            <m:r>
                              <a:rPr lang="en-US" i="1">
                                <a:latin typeface="Cambria Math"/>
                              </a:rPr>
                              <m:t>𝑡</m:t>
                            </m:r>
                          </m:e>
                        </m:d>
                        <m:r>
                          <a:rPr lang="en-US" i="1">
                            <a:latin typeface="Cambria Math"/>
                          </a:rPr>
                          <m:t> </m:t>
                        </m:r>
                        <m:r>
                          <a:rPr lang="en-US" i="1">
                            <a:latin typeface="Cambria Math"/>
                          </a:rPr>
                          <m:t>𝑑𝑡</m:t>
                        </m:r>
                      </m:e>
                    </m:nary>
                  </m:oMath>
                </a14:m>
                <a:r>
                  <a:rPr lang="en-US" dirty="0" smtClean="0"/>
                  <a:t>        </a:t>
                </a:r>
                <a14:m>
                  <m:oMath xmlns:m="http://schemas.openxmlformats.org/officeDocument/2006/math">
                    <m:sSub>
                      <m:sSubPr>
                        <m:ctrlPr>
                          <a:rPr lang="en-US" i="1">
                            <a:latin typeface="Cambria Math"/>
                          </a:rPr>
                        </m:ctrlPr>
                      </m:sSubPr>
                      <m:e>
                        <m:r>
                          <a:rPr lang="en-US" i="1">
                            <a:latin typeface="Cambria Math"/>
                          </a:rPr>
                          <m:t>𝐻</m:t>
                        </m:r>
                      </m:e>
                      <m:sub>
                        <m:r>
                          <a:rPr lang="en-US" i="1">
                            <a:latin typeface="Cambria Math"/>
                          </a:rPr>
                          <m:t>𝑇</m:t>
                        </m:r>
                      </m:sub>
                    </m:sSub>
                  </m:oMath>
                </a14:m>
                <a:r>
                  <a:rPr lang="en-US" dirty="0"/>
                  <a:t> </a:t>
                </a:r>
                <a:r>
                  <a:rPr lang="en-US" dirty="0" smtClean="0"/>
                  <a:t>= </a:t>
                </a:r>
                <a14:m>
                  <m:oMath xmlns:m="http://schemas.openxmlformats.org/officeDocument/2006/math">
                    <m:nary>
                      <m:naryPr>
                        <m:chr m:val="∑"/>
                        <m:limLoc m:val="undOvr"/>
                        <m:ctrlPr>
                          <a:rPr lang="en-US" i="1">
                            <a:latin typeface="Cambria Math"/>
                          </a:rPr>
                        </m:ctrlPr>
                      </m:naryPr>
                      <m:sub>
                        <m:r>
                          <a:rPr lang="en-US" i="1">
                            <a:latin typeface="Cambria Math"/>
                          </a:rPr>
                          <m:t>𝑖</m:t>
                        </m:r>
                        <m:r>
                          <a:rPr lang="en-US" i="1">
                            <a:latin typeface="Cambria Math"/>
                          </a:rPr>
                          <m:t>=1</m:t>
                        </m:r>
                      </m:sub>
                      <m:sup>
                        <m:r>
                          <a:rPr lang="en-US" i="1">
                            <a:latin typeface="Cambria Math"/>
                          </a:rPr>
                          <m:t>𝑛</m:t>
                        </m:r>
                      </m:sup>
                      <m:e>
                        <m:sSub>
                          <m:sSubPr>
                            <m:ctrlPr>
                              <a:rPr lang="en-US" i="1">
                                <a:latin typeface="Cambria Math"/>
                              </a:rPr>
                            </m:ctrlPr>
                          </m:sSubPr>
                          <m:e>
                            <m:r>
                              <a:rPr lang="en-US" i="1">
                                <a:latin typeface="Cambria Math"/>
                              </a:rPr>
                              <m:t>𝐻</m:t>
                            </m:r>
                          </m:e>
                          <m:sub>
                            <m:r>
                              <a:rPr lang="en-US" i="1">
                                <a:latin typeface="Cambria Math"/>
                              </a:rPr>
                              <m:t>𝑖</m:t>
                            </m:r>
                          </m:sub>
                        </m:sSub>
                      </m:e>
                    </m:nary>
                  </m:oMath>
                </a14:m>
                <a:endParaRPr lang="en-US" dirty="0"/>
              </a:p>
              <a:p>
                <a:pPr marL="0" indent="0">
                  <a:buNone/>
                </a:pPr>
                <a:r>
                  <a:rPr lang="en-US" sz="1600" dirty="0" smtClean="0"/>
                  <a:t>       An </a:t>
                </a:r>
                <a:r>
                  <a:rPr lang="en-US" sz="1600" dirty="0"/>
                  <a:t>individual’s expected happiness integral.     </a:t>
                </a:r>
                <a:r>
                  <a:rPr lang="en-US" sz="1600" dirty="0" smtClean="0"/>
                  <a:t>  The </a:t>
                </a:r>
                <a:r>
                  <a:rPr lang="en-US" sz="1600" dirty="0"/>
                  <a:t>sum of all individuals’ happiness integrals.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066800"/>
                <a:ext cx="8229600" cy="5486400"/>
              </a:xfrm>
              <a:blipFill rotWithShape="1">
                <a:blip r:embed="rId2"/>
                <a:stretch>
                  <a:fillRect l="-1481" t="-2222" r="-1778" b="-778"/>
                </a:stretch>
              </a:blipFill>
            </p:spPr>
            <p:txBody>
              <a:bodyPr/>
              <a:lstStyle/>
              <a:p>
                <a:r>
                  <a:rPr lang="en-US">
                    <a:noFill/>
                  </a:rPr>
                  <a:t> </a:t>
                </a:r>
              </a:p>
            </p:txBody>
          </p:sp>
        </mc:Fallback>
      </mc:AlternateContent>
    </p:spTree>
    <p:extLst>
      <p:ext uri="{BB962C8B-B14F-4D97-AF65-F5344CB8AC3E}">
        <p14:creationId xmlns:p14="http://schemas.microsoft.com/office/powerpoint/2010/main" val="3124192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u="sng" dirty="0" smtClean="0"/>
              <a:t>So, What To Do About Rights?</a:t>
            </a:r>
            <a:endParaRPr lang="en-US" b="1" u="sng"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r>
              <a:rPr lang="en-US" dirty="0" smtClean="0"/>
              <a:t>It is indeed encouraging that all approaches lead to a set of rights </a:t>
            </a:r>
            <a:r>
              <a:rPr lang="en-US" smtClean="0"/>
              <a:t>that include </a:t>
            </a:r>
            <a:r>
              <a:rPr lang="en-US" dirty="0" smtClean="0"/>
              <a:t>the </a:t>
            </a:r>
            <a:r>
              <a:rPr lang="en-US" dirty="0" err="1" smtClean="0"/>
              <a:t>Lockean</a:t>
            </a:r>
            <a:r>
              <a:rPr lang="en-US" dirty="0" smtClean="0"/>
              <a:t> </a:t>
            </a:r>
            <a:r>
              <a:rPr lang="en-US" dirty="0"/>
              <a:t>n</a:t>
            </a:r>
            <a:r>
              <a:rPr lang="en-US" dirty="0" smtClean="0"/>
              <a:t>atural rights of life, liberty and property!</a:t>
            </a:r>
          </a:p>
          <a:p>
            <a:r>
              <a:rPr lang="en-US" dirty="0" smtClean="0"/>
              <a:t>We could do far, far worse than the “Empirical </a:t>
            </a:r>
            <a:r>
              <a:rPr lang="en-US" dirty="0"/>
              <a:t>N</a:t>
            </a:r>
            <a:r>
              <a:rPr lang="en-US" dirty="0" smtClean="0"/>
              <a:t>atural Rights” that evolved with common law.</a:t>
            </a:r>
          </a:p>
          <a:p>
            <a:r>
              <a:rPr lang="en-US" dirty="0" smtClean="0"/>
              <a:t>“Rational Rights,” rights derived from the </a:t>
            </a:r>
            <a:r>
              <a:rPr lang="en-US" dirty="0"/>
              <a:t>NAP and </a:t>
            </a:r>
            <a:r>
              <a:rPr lang="en-US" dirty="0" smtClean="0"/>
              <a:t>“Equal Freedoms” do not come with a clear list of rights and a force structure to secure them.</a:t>
            </a:r>
          </a:p>
          <a:p>
            <a:r>
              <a:rPr lang="en-US" dirty="0" smtClean="0"/>
              <a:t>Best Plan:  Very carefully design and implement a force structure to secure a “good” set of rights; pay extra heavy attention to safeguards that </a:t>
            </a:r>
            <a:r>
              <a:rPr lang="en-US" u="sng" dirty="0" smtClean="0"/>
              <a:t>will</a:t>
            </a:r>
            <a:r>
              <a:rPr lang="en-US" dirty="0" smtClean="0"/>
              <a:t> keep it under control this time!  (This is still risky.)</a:t>
            </a:r>
            <a:endParaRPr lang="en-US" dirty="0"/>
          </a:p>
        </p:txBody>
      </p:sp>
    </p:spTree>
    <p:extLst>
      <p:ext uri="{BB962C8B-B14F-4D97-AF65-F5344CB8AC3E}">
        <p14:creationId xmlns:p14="http://schemas.microsoft.com/office/powerpoint/2010/main" val="24348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NAP</a:t>
            </a:r>
            <a:endParaRPr lang="en-US" b="1" u="sng" dirty="0"/>
          </a:p>
        </p:txBody>
      </p:sp>
      <p:sp>
        <p:nvSpPr>
          <p:cNvPr id="3" name="Content Placeholder 2"/>
          <p:cNvSpPr>
            <a:spLocks noGrp="1"/>
          </p:cNvSpPr>
          <p:nvPr>
            <p:ph idx="1"/>
          </p:nvPr>
        </p:nvSpPr>
        <p:spPr>
          <a:xfrm>
            <a:off x="457200" y="1524000"/>
            <a:ext cx="8229600" cy="4602163"/>
          </a:xfrm>
        </p:spPr>
        <p:txBody>
          <a:bodyPr>
            <a:normAutofit fontScale="92500" lnSpcReduction="10000"/>
          </a:bodyPr>
          <a:lstStyle/>
          <a:p>
            <a:r>
              <a:rPr lang="en-US" dirty="0" smtClean="0"/>
              <a:t>The same basic idea has surfaced many times as different variants over many centuries.</a:t>
            </a:r>
          </a:p>
          <a:p>
            <a:r>
              <a:rPr lang="en-US" dirty="0" smtClean="0"/>
              <a:t>See especially versions and discussions by Ayn Rand and Murray </a:t>
            </a:r>
            <a:r>
              <a:rPr lang="en-US" dirty="0" err="1" smtClean="0"/>
              <a:t>Rothbard</a:t>
            </a:r>
            <a:r>
              <a:rPr lang="en-US" dirty="0" smtClean="0"/>
              <a:t> (also Hans-Hermann Hoppe).</a:t>
            </a:r>
          </a:p>
          <a:p>
            <a:r>
              <a:rPr lang="en-US" dirty="0" smtClean="0"/>
              <a:t>As we found “rights” to be messier than expected, such is also the case with the NAP.</a:t>
            </a:r>
          </a:p>
          <a:p>
            <a:r>
              <a:rPr lang="en-US" dirty="0" smtClean="0"/>
              <a:t>The NAP is great and powerful, but does have fuzzy or gray areas as well as “incomplete coverage.”</a:t>
            </a:r>
            <a:endParaRPr lang="en-US" dirty="0"/>
          </a:p>
        </p:txBody>
      </p:sp>
    </p:spTree>
    <p:extLst>
      <p:ext uri="{BB962C8B-B14F-4D97-AF65-F5344CB8AC3E}">
        <p14:creationId xmlns:p14="http://schemas.microsoft.com/office/powerpoint/2010/main" val="2009027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fontScale="90000"/>
          </a:bodyPr>
          <a:lstStyle/>
          <a:p>
            <a:r>
              <a:rPr lang="en-US" b="1" u="sng" dirty="0" smtClean="0"/>
              <a:t>A </a:t>
            </a:r>
            <a:r>
              <a:rPr lang="en-US" b="1" i="1" u="sng" dirty="0" smtClean="0"/>
              <a:t>Complete</a:t>
            </a:r>
            <a:r>
              <a:rPr lang="en-US" b="1" u="sng" dirty="0" smtClean="0"/>
              <a:t> Formal NAP Statement</a:t>
            </a:r>
            <a:endParaRPr lang="en-US" b="1" u="sng" dirty="0"/>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sz="2400" b="1" dirty="0"/>
              <a:t>No </a:t>
            </a:r>
            <a:r>
              <a:rPr lang="en-US" sz="2400" b="1" dirty="0" smtClean="0"/>
              <a:t>societal entity (individual</a:t>
            </a:r>
            <a:r>
              <a:rPr lang="en-US" sz="2400" b="1" dirty="0"/>
              <a:t>, organization, </a:t>
            </a:r>
            <a:r>
              <a:rPr lang="en-US" sz="2400" b="1" dirty="0" smtClean="0"/>
              <a:t>business, government</a:t>
            </a:r>
            <a:r>
              <a:rPr lang="en-US" sz="2400" b="1" smtClean="0"/>
              <a:t>, etc.) </a:t>
            </a:r>
            <a:r>
              <a:rPr lang="en-US" sz="2400" b="1" dirty="0"/>
              <a:t>may engage in fraud, and may not initiate the use of force </a:t>
            </a:r>
            <a:r>
              <a:rPr lang="en-US" sz="2400" b="1" dirty="0" smtClean="0"/>
              <a:t>(or the credible threat </a:t>
            </a:r>
            <a:r>
              <a:rPr lang="en-US" sz="2400" b="1" smtClean="0"/>
              <a:t>of force) against </a:t>
            </a:r>
            <a:r>
              <a:rPr lang="en-US" sz="2400" b="1" dirty="0"/>
              <a:t>any other </a:t>
            </a:r>
            <a:r>
              <a:rPr lang="en-US" sz="2400" b="1" dirty="0" smtClean="0"/>
              <a:t>societal entity (including the entity’s </a:t>
            </a:r>
            <a:r>
              <a:rPr lang="en-US" sz="2400" b="1" i="1" dirty="0" smtClean="0"/>
              <a:t>justly-owned</a:t>
            </a:r>
            <a:r>
              <a:rPr lang="en-US" sz="2400" b="1" dirty="0" smtClean="0"/>
              <a:t> property) </a:t>
            </a:r>
            <a:r>
              <a:rPr lang="en-US" sz="2400" b="1" dirty="0"/>
              <a:t>for any reason, excepting that minimum amount of force which may be necessary to enforce this non-aggression principle</a:t>
            </a:r>
            <a:r>
              <a:rPr lang="en-US" sz="2400" b="1" dirty="0" smtClean="0"/>
              <a:t>.</a:t>
            </a:r>
          </a:p>
          <a:p>
            <a:pPr marL="0" indent="0">
              <a:buNone/>
            </a:pPr>
            <a:endParaRPr lang="en-US" sz="1100" b="1" dirty="0"/>
          </a:p>
          <a:p>
            <a:r>
              <a:rPr lang="en-US" sz="2800" dirty="0" smtClean="0"/>
              <a:t>Frequently, an abbreviated or “simplified” form of the NAP is used (as with the LP pledge)</a:t>
            </a:r>
          </a:p>
          <a:p>
            <a:r>
              <a:rPr lang="en-US" sz="2800" dirty="0" smtClean="0"/>
              <a:t>Simplified NAPs usually neglect to provide for the force that will inevitably be required to enforce the NAP</a:t>
            </a:r>
          </a:p>
          <a:p>
            <a:r>
              <a:rPr lang="en-US" sz="2800" dirty="0" smtClean="0"/>
              <a:t>This can lead to incorrect conclusions!</a:t>
            </a:r>
            <a:endParaRPr lang="en-US" sz="2800" dirty="0"/>
          </a:p>
        </p:txBody>
      </p:sp>
    </p:spTree>
    <p:extLst>
      <p:ext uri="{BB962C8B-B14F-4D97-AF65-F5344CB8AC3E}">
        <p14:creationId xmlns:p14="http://schemas.microsoft.com/office/powerpoint/2010/main" val="3246116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r>
              <a:rPr lang="en-US" sz="3200" b="1" u="sng" dirty="0" smtClean="0"/>
              <a:t>Enforcement Mechanisms To Ensure Justice</a:t>
            </a:r>
            <a:br>
              <a:rPr lang="en-US" sz="3200" b="1" u="sng" dirty="0" smtClean="0"/>
            </a:br>
            <a:r>
              <a:rPr lang="en-US" sz="3200" b="1" u="sng" dirty="0" smtClean="0"/>
              <a:t>Prosecute the Guilty</a:t>
            </a:r>
            <a:br>
              <a:rPr lang="en-US" sz="3200" b="1" u="sng" dirty="0" smtClean="0"/>
            </a:br>
            <a:r>
              <a:rPr lang="en-US" sz="3200" b="1" u="sng" dirty="0" smtClean="0"/>
              <a:t>And Protect the Innocent</a:t>
            </a:r>
            <a:endParaRPr lang="en-US" sz="3200" b="1" u="sng" dirty="0"/>
          </a:p>
        </p:txBody>
      </p:sp>
      <p:sp>
        <p:nvSpPr>
          <p:cNvPr id="3" name="Content Placeholder 2"/>
          <p:cNvSpPr>
            <a:spLocks noGrp="1"/>
          </p:cNvSpPr>
          <p:nvPr>
            <p:ph idx="1"/>
          </p:nvPr>
        </p:nvSpPr>
        <p:spPr>
          <a:xfrm>
            <a:off x="457200" y="2362200"/>
            <a:ext cx="8229600" cy="3886200"/>
          </a:xfrm>
        </p:spPr>
        <p:txBody>
          <a:bodyPr/>
          <a:lstStyle/>
          <a:p>
            <a:r>
              <a:rPr lang="en-US" dirty="0" smtClean="0"/>
              <a:t>Compelling witness testimony</a:t>
            </a:r>
          </a:p>
          <a:p>
            <a:r>
              <a:rPr lang="en-US" dirty="0" smtClean="0"/>
              <a:t>Executing search warrants</a:t>
            </a:r>
          </a:p>
          <a:p>
            <a:r>
              <a:rPr lang="en-US" dirty="0" smtClean="0"/>
              <a:t>Compelling jury duty</a:t>
            </a:r>
          </a:p>
          <a:p>
            <a:r>
              <a:rPr lang="en-US" dirty="0" smtClean="0"/>
              <a:t>Incarceration</a:t>
            </a:r>
          </a:p>
          <a:p>
            <a:r>
              <a:rPr lang="en-US" dirty="0" smtClean="0"/>
              <a:t>Execution or exile?</a:t>
            </a:r>
          </a:p>
          <a:p>
            <a:pPr marL="0" indent="0" algn="ctr">
              <a:buNone/>
            </a:pPr>
            <a:r>
              <a:rPr lang="en-US" dirty="0" smtClean="0"/>
              <a:t>(All require the initiation of force.)</a:t>
            </a:r>
            <a:endParaRPr lang="en-US" dirty="0"/>
          </a:p>
        </p:txBody>
      </p:sp>
    </p:spTree>
    <p:extLst>
      <p:ext uri="{BB962C8B-B14F-4D97-AF65-F5344CB8AC3E}">
        <p14:creationId xmlns:p14="http://schemas.microsoft.com/office/powerpoint/2010/main" val="772921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Self Defense vs Aggression</a:t>
            </a:r>
            <a:endParaRPr lang="en-US" b="1" u="sng" dirty="0"/>
          </a:p>
        </p:txBody>
      </p:sp>
      <p:sp>
        <p:nvSpPr>
          <p:cNvPr id="3" name="Content Placeholder 2"/>
          <p:cNvSpPr>
            <a:spLocks noGrp="1"/>
          </p:cNvSpPr>
          <p:nvPr>
            <p:ph idx="1"/>
          </p:nvPr>
        </p:nvSpPr>
        <p:spPr/>
        <p:txBody>
          <a:bodyPr/>
          <a:lstStyle/>
          <a:p>
            <a:r>
              <a:rPr lang="en-US" dirty="0" smtClean="0"/>
              <a:t>Individual defense – When is someone justified to pull the trigger?</a:t>
            </a:r>
          </a:p>
          <a:p>
            <a:r>
              <a:rPr lang="en-US" dirty="0" smtClean="0"/>
              <a:t>Common defense – When is a nation-state justified to attack?</a:t>
            </a:r>
          </a:p>
          <a:p>
            <a:r>
              <a:rPr lang="en-US" dirty="0" smtClean="0"/>
              <a:t>Defining clear rules is tricky and what the rules should be can be affected by time/technology advances</a:t>
            </a:r>
            <a:endParaRPr lang="en-US" dirty="0"/>
          </a:p>
        </p:txBody>
      </p:sp>
    </p:spTree>
    <p:extLst>
      <p:ext uri="{BB962C8B-B14F-4D97-AF65-F5344CB8AC3E}">
        <p14:creationId xmlns:p14="http://schemas.microsoft.com/office/powerpoint/2010/main" val="4053354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b="1" u="sng" dirty="0" smtClean="0"/>
              <a:t>Placing Others Involuntarily</a:t>
            </a:r>
            <a:br>
              <a:rPr lang="en-US" b="1" u="sng" dirty="0" smtClean="0"/>
            </a:br>
            <a:r>
              <a:rPr lang="en-US" b="1" u="sng" dirty="0" smtClean="0"/>
              <a:t>At “Undue” Risk</a:t>
            </a:r>
            <a:endParaRPr lang="en-US" b="1" u="sng"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Can someone experiment with a dangerous virus in their basement lab?</a:t>
            </a:r>
          </a:p>
          <a:p>
            <a:r>
              <a:rPr lang="en-US" dirty="0" smtClean="0"/>
              <a:t>Should certain safety requirement be forced for labs which do dangerous things?</a:t>
            </a:r>
          </a:p>
          <a:p>
            <a:r>
              <a:rPr lang="en-US" dirty="0" smtClean="0"/>
              <a:t>Should people be forced to drive on the right side of roads and obey speed limits?</a:t>
            </a:r>
          </a:p>
          <a:p>
            <a:r>
              <a:rPr lang="en-US" dirty="0" smtClean="0"/>
              <a:t>Should sprinklers and fire exits be required when building certain types of buildings?</a:t>
            </a:r>
          </a:p>
          <a:p>
            <a:r>
              <a:rPr lang="en-US" dirty="0" smtClean="0"/>
              <a:t>Should individuals be allowed to own nuclear weapons?  How about AR-15s?</a:t>
            </a:r>
          </a:p>
          <a:p>
            <a:endParaRPr lang="en-US" dirty="0"/>
          </a:p>
        </p:txBody>
      </p:sp>
    </p:spTree>
    <p:extLst>
      <p:ext uri="{BB962C8B-B14F-4D97-AF65-F5344CB8AC3E}">
        <p14:creationId xmlns:p14="http://schemas.microsoft.com/office/powerpoint/2010/main" val="493986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u="sng" dirty="0" smtClean="0"/>
              <a:t>Not Covered by NAP</a:t>
            </a:r>
            <a:endParaRPr lang="en-US" b="1" u="sng" dirty="0"/>
          </a:p>
        </p:txBody>
      </p:sp>
      <p:sp>
        <p:nvSpPr>
          <p:cNvPr id="3" name="Content Placeholder 2"/>
          <p:cNvSpPr>
            <a:spLocks noGrp="1"/>
          </p:cNvSpPr>
          <p:nvPr>
            <p:ph idx="1"/>
          </p:nvPr>
        </p:nvSpPr>
        <p:spPr>
          <a:xfrm>
            <a:off x="457200" y="1371600"/>
            <a:ext cx="8229600" cy="4754563"/>
          </a:xfrm>
        </p:spPr>
        <p:txBody>
          <a:bodyPr>
            <a:normAutofit fontScale="92500"/>
          </a:bodyPr>
          <a:lstStyle/>
          <a:p>
            <a:r>
              <a:rPr lang="en-US" dirty="0" smtClean="0"/>
              <a:t>Infringement of rights with no overt force or fraud</a:t>
            </a:r>
          </a:p>
          <a:p>
            <a:r>
              <a:rPr lang="en-US" dirty="0" smtClean="0"/>
              <a:t>Intellectual Property (IP)</a:t>
            </a:r>
          </a:p>
          <a:p>
            <a:r>
              <a:rPr lang="en-US" dirty="0"/>
              <a:t>The Commons </a:t>
            </a:r>
            <a:r>
              <a:rPr lang="en-US" dirty="0" smtClean="0"/>
              <a:t>(land, atmosphere, natural resources, geo-synchronous earth orbits, the electromagnetic spectrum)</a:t>
            </a:r>
          </a:p>
          <a:p>
            <a:r>
              <a:rPr lang="en-US" dirty="0" smtClean="0"/>
              <a:t>Temporal rights infringement (future generations)</a:t>
            </a:r>
          </a:p>
          <a:p>
            <a:r>
              <a:rPr lang="en-US" dirty="0" smtClean="0"/>
              <a:t>Emergencies</a:t>
            </a:r>
          </a:p>
          <a:p>
            <a:r>
              <a:rPr lang="en-US" dirty="0" smtClean="0"/>
              <a:t>Public goods and economic “free rider” problems</a:t>
            </a:r>
          </a:p>
          <a:p>
            <a:endParaRPr lang="en-US" dirty="0"/>
          </a:p>
        </p:txBody>
      </p:sp>
    </p:spTree>
    <p:extLst>
      <p:ext uri="{BB962C8B-B14F-4D97-AF65-F5344CB8AC3E}">
        <p14:creationId xmlns:p14="http://schemas.microsoft.com/office/powerpoint/2010/main" val="1561145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NAP Summary</a:t>
            </a:r>
            <a:endParaRPr lang="en-US" b="1" u="sng" dirty="0"/>
          </a:p>
        </p:txBody>
      </p:sp>
      <p:sp>
        <p:nvSpPr>
          <p:cNvPr id="3" name="Content Placeholder 2"/>
          <p:cNvSpPr>
            <a:spLocks noGrp="1"/>
          </p:cNvSpPr>
          <p:nvPr>
            <p:ph idx="1"/>
          </p:nvPr>
        </p:nvSpPr>
        <p:spPr/>
        <p:txBody>
          <a:bodyPr>
            <a:normAutofit fontScale="92500"/>
          </a:bodyPr>
          <a:lstStyle/>
          <a:p>
            <a:r>
              <a:rPr lang="en-US" dirty="0" smtClean="0"/>
              <a:t>The NAP is a great, good, powerful, easy-to-understand and attractive underlying principle with broad applicability.</a:t>
            </a:r>
          </a:p>
          <a:p>
            <a:r>
              <a:rPr lang="en-US" dirty="0" smtClean="0"/>
              <a:t>The NAP is a key pillar for forming a civil society, but is insufficient by itself.</a:t>
            </a:r>
          </a:p>
          <a:p>
            <a:pPr lvl="1"/>
            <a:r>
              <a:rPr lang="en-US" dirty="0" smtClean="0"/>
              <a:t>Complex gray or fuzzy areas need further specification</a:t>
            </a:r>
          </a:p>
          <a:p>
            <a:pPr lvl="1"/>
            <a:r>
              <a:rPr lang="en-US" dirty="0" smtClean="0"/>
              <a:t>Some important areas which the NAP does not cover</a:t>
            </a:r>
          </a:p>
          <a:p>
            <a:pPr marL="514350" indent="-457200"/>
            <a:r>
              <a:rPr lang="en-US" dirty="0" smtClean="0"/>
              <a:t>How the NAP is to be enforced is important and cannot be ignored or swept under the carpet.</a:t>
            </a:r>
            <a:endParaRPr lang="en-US" dirty="0"/>
          </a:p>
        </p:txBody>
      </p:sp>
    </p:spTree>
    <p:extLst>
      <p:ext uri="{BB962C8B-B14F-4D97-AF65-F5344CB8AC3E}">
        <p14:creationId xmlns:p14="http://schemas.microsoft.com/office/powerpoint/2010/main" val="1704684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u="sng" dirty="0" smtClean="0"/>
              <a:t>Enforcing the NAP</a:t>
            </a:r>
            <a:endParaRPr lang="en-US" b="1" u="sng" dirty="0"/>
          </a:p>
        </p:txBody>
      </p:sp>
      <p:sp>
        <p:nvSpPr>
          <p:cNvPr id="3" name="Content Placeholder 2"/>
          <p:cNvSpPr>
            <a:spLocks noGrp="1"/>
          </p:cNvSpPr>
          <p:nvPr>
            <p:ph idx="1"/>
          </p:nvPr>
        </p:nvSpPr>
        <p:spPr>
          <a:xfrm>
            <a:off x="457200" y="1219200"/>
            <a:ext cx="8229600" cy="5181600"/>
          </a:xfrm>
        </p:spPr>
        <p:txBody>
          <a:bodyPr>
            <a:normAutofit fontScale="85000" lnSpcReduction="10000"/>
          </a:bodyPr>
          <a:lstStyle/>
          <a:p>
            <a:r>
              <a:rPr lang="en-US" dirty="0" smtClean="0"/>
              <a:t>The </a:t>
            </a:r>
            <a:r>
              <a:rPr lang="en-US" dirty="0" smtClean="0"/>
              <a:t>purpose</a:t>
            </a:r>
            <a:r>
              <a:rPr lang="en-US" dirty="0" smtClean="0"/>
              <a:t> </a:t>
            </a:r>
            <a:r>
              <a:rPr lang="en-US" dirty="0" smtClean="0"/>
              <a:t>of the NAP is to eliminate aggression against individuals who are both peaceful and honest.  Unfortunately, aggression can never be entirely eliminated.  Minimizing it is an optimization problem.</a:t>
            </a:r>
          </a:p>
          <a:p>
            <a:r>
              <a:rPr lang="en-US" dirty="0" smtClean="0"/>
              <a:t>Anarchy, where NAP enforcement would fall to individuals, groups (gangs?) or private entities of some sort seems very unlikely to be an optimal solution.</a:t>
            </a:r>
          </a:p>
          <a:p>
            <a:r>
              <a:rPr lang="en-US" dirty="0" smtClean="0"/>
              <a:t>In the real world, anarchies appear to be unstable and evolve toward some kind of structure.</a:t>
            </a:r>
          </a:p>
          <a:p>
            <a:pPr lvl="1"/>
            <a:r>
              <a:rPr lang="en-US" dirty="0" smtClean="0"/>
              <a:t>Norman England evolved common law.</a:t>
            </a:r>
          </a:p>
          <a:p>
            <a:pPr lvl="1"/>
            <a:r>
              <a:rPr lang="en-US" dirty="0" smtClean="0"/>
              <a:t>Medieval Iceland (an </a:t>
            </a:r>
            <a:r>
              <a:rPr lang="en-US" dirty="0" err="1" smtClean="0"/>
              <a:t>anarcho</a:t>
            </a:r>
            <a:r>
              <a:rPr lang="en-US" dirty="0" smtClean="0"/>
              <a:t>-capitalist favorite) citizens eventually voted to have the king of Norway take over enforcement.</a:t>
            </a:r>
            <a:endParaRPr lang="en-US" dirty="0"/>
          </a:p>
        </p:txBody>
      </p:sp>
    </p:spTree>
    <p:extLst>
      <p:ext uri="{BB962C8B-B14F-4D97-AF65-F5344CB8AC3E}">
        <p14:creationId xmlns:p14="http://schemas.microsoft.com/office/powerpoint/2010/main" val="2642874342"/>
      </p:ext>
    </p:extLst>
  </p:cSld>
  <p:clrMapOvr>
    <a:masterClrMapping/>
  </p:clrMapOvr>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2593</TotalTime>
  <Words>1065</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Guided Discussion Series  The Non-aggression Principle  A complete formal statement NAP “gray” and “problem” areas The big optimization problem of minimizing aggression   Guide: Roy Minet</vt:lpstr>
      <vt:lpstr>“THE” NAP</vt:lpstr>
      <vt:lpstr>A Complete Formal NAP Statement</vt:lpstr>
      <vt:lpstr>Enforcement Mechanisms To Ensure Justice Prosecute the Guilty And Protect the Innocent</vt:lpstr>
      <vt:lpstr>Self Defense vs Aggression</vt:lpstr>
      <vt:lpstr>Placing Others Involuntarily At “Undue” Risk</vt:lpstr>
      <vt:lpstr>Not Covered by NAP</vt:lpstr>
      <vt:lpstr>NAP Summary</vt:lpstr>
      <vt:lpstr>Enforcing the NAP</vt:lpstr>
      <vt:lpstr>Optimizing Enforcement to Minimize Aggression</vt:lpstr>
      <vt:lpstr>Paying for Enforcement</vt:lpstr>
      <vt:lpstr>How Could Rights Be Defined?</vt:lpstr>
      <vt:lpstr>So, What To Do About Rights?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282</cp:revision>
  <dcterms:created xsi:type="dcterms:W3CDTF">2020-06-05T20:43:15Z</dcterms:created>
  <dcterms:modified xsi:type="dcterms:W3CDTF">2022-01-19T16:42:30Z</dcterms:modified>
</cp:coreProperties>
</file>