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8" r:id="rId2"/>
    <p:sldId id="256" r:id="rId3"/>
    <p:sldId id="257" r:id="rId4"/>
    <p:sldId id="279" r:id="rId5"/>
    <p:sldId id="258" r:id="rId6"/>
    <p:sldId id="259" r:id="rId7"/>
    <p:sldId id="260" r:id="rId8"/>
    <p:sldId id="275" r:id="rId9"/>
    <p:sldId id="263" r:id="rId10"/>
    <p:sldId id="264" r:id="rId11"/>
    <p:sldId id="266" r:id="rId12"/>
    <p:sldId id="265" r:id="rId13"/>
    <p:sldId id="267" r:id="rId14"/>
    <p:sldId id="291" r:id="rId15"/>
    <p:sldId id="288" r:id="rId16"/>
    <p:sldId id="269" r:id="rId17"/>
    <p:sldId id="268" r:id="rId18"/>
    <p:sldId id="290" r:id="rId19"/>
    <p:sldId id="274" r:id="rId20"/>
    <p:sldId id="281" r:id="rId21"/>
    <p:sldId id="270" r:id="rId22"/>
    <p:sldId id="271" r:id="rId23"/>
    <p:sldId id="272" r:id="rId24"/>
    <p:sldId id="273" r:id="rId25"/>
    <p:sldId id="289" r:id="rId26"/>
    <p:sldId id="280"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588" autoAdjust="0"/>
  </p:normalViewPr>
  <p:slideViewPr>
    <p:cSldViewPr>
      <p:cViewPr varScale="1">
        <p:scale>
          <a:sx n="98" d="100"/>
          <a:sy n="98" d="100"/>
        </p:scale>
        <p:origin x="-330" y="-90"/>
      </p:cViewPr>
      <p:guideLst>
        <p:guide orient="horz" pos="2160"/>
        <p:guide pos="2880"/>
      </p:guideLst>
    </p:cSldViewPr>
  </p:slideViewPr>
  <p:outlineViewPr>
    <p:cViewPr>
      <p:scale>
        <a:sx n="33" d="100"/>
        <a:sy n="33" d="100"/>
      </p:scale>
      <p:origin x="6"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26594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4305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50647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C78D7-8398-4950-9423-A0548262AE59}" type="datetimeFigureOut">
              <a:rPr lang="en-US" smtClean="0"/>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484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C78D7-8398-4950-9423-A0548262AE59}" type="datetimeFigureOut">
              <a:rPr lang="en-US" smtClean="0"/>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9424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C78D7-8398-4950-9423-A0548262AE59}" type="datetimeFigureOut">
              <a:rPr lang="en-US" smtClean="0"/>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1769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C78D7-8398-4950-9423-A0548262AE59}" type="datetimeFigureOut">
              <a:rPr lang="en-US" smtClean="0"/>
              <a:t>5/23/2023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269815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C78D7-8398-4950-9423-A0548262AE59}" type="datetimeFigureOut">
              <a:rPr lang="en-US" smtClean="0"/>
              <a:t>5/23/2023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408961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C78D7-8398-4950-9423-A0548262AE59}" type="datetimeFigureOut">
              <a:rPr lang="en-US" smtClean="0"/>
              <a:t>5/23/2023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97617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19844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C78D7-8398-4950-9423-A0548262AE59}" type="datetimeFigureOut">
              <a:rPr lang="en-US" smtClean="0"/>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056B16-EEBA-4BFB-AC4E-D7DC76044C39}" type="slidenum">
              <a:rPr lang="en-US" smtClean="0"/>
              <a:t>‹#›</a:t>
            </a:fld>
            <a:endParaRPr lang="en-US"/>
          </a:p>
        </p:txBody>
      </p:sp>
    </p:spTree>
    <p:extLst>
      <p:ext uri="{BB962C8B-B14F-4D97-AF65-F5344CB8AC3E}">
        <p14:creationId xmlns:p14="http://schemas.microsoft.com/office/powerpoint/2010/main" val="800394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C78D7-8398-4950-9423-A0548262AE59}" type="datetimeFigureOut">
              <a:rPr lang="en-US" smtClean="0"/>
              <a:t>5/23/2023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56B16-EEBA-4BFB-AC4E-D7DC76044C39}" type="slidenum">
              <a:rPr lang="en-US" smtClean="0"/>
              <a:t>‹#›</a:t>
            </a:fld>
            <a:endParaRPr lang="en-US"/>
          </a:p>
        </p:txBody>
      </p:sp>
    </p:spTree>
    <p:extLst>
      <p:ext uri="{BB962C8B-B14F-4D97-AF65-F5344CB8AC3E}">
        <p14:creationId xmlns:p14="http://schemas.microsoft.com/office/powerpoint/2010/main" val="22699041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royminet.org/voting-elections/" TargetMode="External"/><Relationship Id="rId2" Type="http://schemas.openxmlformats.org/officeDocument/2006/relationships/hyperlink" Target="https://home4liberty.org/course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a:bodyPr>
          <a:lstStyle/>
          <a:p>
            <a:pPr marL="0" indent="0" algn="ctr">
              <a:buNone/>
            </a:pPr>
            <a:r>
              <a:rPr lang="en-US" sz="3600" b="1" dirty="0"/>
              <a:t>Guided Discussion </a:t>
            </a:r>
            <a:r>
              <a:rPr lang="en-US" sz="3600" b="1" dirty="0" smtClean="0"/>
              <a:t>Series</a:t>
            </a:r>
            <a:r>
              <a:rPr lang="en-US" sz="1800" b="1" dirty="0"/>
              <a:t/>
            </a:r>
            <a:br>
              <a:rPr lang="en-US" sz="1800" b="1" dirty="0"/>
            </a:br>
            <a:endParaRPr lang="en-US" sz="1800" b="1" dirty="0" smtClean="0"/>
          </a:p>
          <a:p>
            <a:pPr marL="0" indent="0" algn="ctr">
              <a:buNone/>
            </a:pPr>
            <a:endParaRPr lang="en-US" sz="1800" b="1" dirty="0"/>
          </a:p>
          <a:p>
            <a:pPr marL="0" indent="0" algn="ctr">
              <a:buNone/>
            </a:pPr>
            <a:r>
              <a:rPr lang="en-US" sz="1800" b="1" dirty="0"/>
              <a:t/>
            </a:r>
            <a:br>
              <a:rPr lang="en-US" sz="1800" b="1" dirty="0"/>
            </a:br>
            <a:r>
              <a:rPr lang="en-US" sz="5400" b="1" u="sng" dirty="0" smtClean="0"/>
              <a:t>Replacing Plurality Voting </a:t>
            </a:r>
            <a:r>
              <a:rPr lang="en-US" sz="5400" b="1" u="sng" dirty="0"/>
              <a:t/>
            </a:r>
            <a:br>
              <a:rPr lang="en-US" sz="5400" b="1" u="sng" dirty="0"/>
            </a:br>
            <a:endParaRPr lang="en-US" sz="2400" b="1" dirty="0" smtClean="0"/>
          </a:p>
          <a:p>
            <a:pPr marL="0" indent="0" algn="ctr">
              <a:buNone/>
            </a:pPr>
            <a:r>
              <a:rPr lang="en-US" sz="2400" b="1" dirty="0"/>
              <a:t>E</a:t>
            </a:r>
            <a:r>
              <a:rPr lang="en-US" sz="2400" b="1" dirty="0" smtClean="0"/>
              <a:t>lections </a:t>
            </a:r>
            <a:r>
              <a:rPr lang="en-US" sz="2400" b="1" dirty="0"/>
              <a:t>are NOT working </a:t>
            </a:r>
            <a:r>
              <a:rPr lang="en-US" sz="2400" b="1" dirty="0" smtClean="0"/>
              <a:t>well!  The largest single problem</a:t>
            </a:r>
          </a:p>
          <a:p>
            <a:pPr marL="0" indent="0" algn="ctr">
              <a:buNone/>
            </a:pPr>
            <a:r>
              <a:rPr lang="en-US" sz="2400" b="1" dirty="0" smtClean="0"/>
              <a:t>is continued use of the Plurality voting method.</a:t>
            </a:r>
            <a:r>
              <a:rPr lang="en-US" sz="2400" b="1" dirty="0"/>
              <a:t/>
            </a:r>
            <a:br>
              <a:rPr lang="en-US" sz="2400" b="1" dirty="0"/>
            </a:br>
            <a:r>
              <a:rPr lang="en-US" sz="1800" b="1" dirty="0"/>
              <a:t/>
            </a:r>
            <a:br>
              <a:rPr lang="en-US" sz="1800" b="1" dirty="0"/>
            </a:br>
            <a:endParaRPr lang="en-US" sz="1800" b="1" dirty="0" smtClean="0"/>
          </a:p>
          <a:p>
            <a:pPr marL="0" indent="0" algn="ctr">
              <a:buNone/>
            </a:pPr>
            <a:endParaRPr lang="en-US" sz="1800" b="1" dirty="0"/>
          </a:p>
          <a:p>
            <a:pPr marL="0" indent="0" algn="ctr">
              <a:buNone/>
            </a:pPr>
            <a:r>
              <a:rPr lang="en-US" sz="1800" b="1" dirty="0"/>
              <a:t/>
            </a:r>
            <a:br>
              <a:rPr lang="en-US" sz="1800" b="1" dirty="0"/>
            </a:br>
            <a:r>
              <a:rPr lang="en-US" b="1" dirty="0"/>
              <a:t>Guide: Roy Minet</a:t>
            </a:r>
            <a:endParaRPr lang="en-US" dirty="0"/>
          </a:p>
        </p:txBody>
      </p:sp>
    </p:spTree>
    <p:extLst>
      <p:ext uri="{BB962C8B-B14F-4D97-AF65-F5344CB8AC3E}">
        <p14:creationId xmlns:p14="http://schemas.microsoft.com/office/powerpoint/2010/main" val="240676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1066800"/>
          </a:xfrm>
        </p:spPr>
        <p:txBody>
          <a:bodyPr>
            <a:normAutofit fontScale="90000"/>
          </a:bodyPr>
          <a:lstStyle/>
          <a:p>
            <a:r>
              <a:rPr lang="en-US" b="1" u="sng" dirty="0" smtClean="0"/>
              <a:t>Criteria For Very Good Voting Methods</a:t>
            </a:r>
            <a:endParaRPr lang="en-US" b="1" u="sng" dirty="0"/>
          </a:p>
        </p:txBody>
      </p:sp>
      <p:sp>
        <p:nvSpPr>
          <p:cNvPr id="3" name="Content Placeholder 2"/>
          <p:cNvSpPr>
            <a:spLocks noGrp="1"/>
          </p:cNvSpPr>
          <p:nvPr>
            <p:ph idx="1"/>
          </p:nvPr>
        </p:nvSpPr>
        <p:spPr>
          <a:xfrm>
            <a:off x="457200" y="1371600"/>
            <a:ext cx="8229600" cy="4876800"/>
          </a:xfrm>
        </p:spPr>
        <p:txBody>
          <a:bodyPr>
            <a:normAutofit fontScale="92500"/>
          </a:bodyPr>
          <a:lstStyle/>
          <a:p>
            <a:r>
              <a:rPr lang="en-US" dirty="0" smtClean="0"/>
              <a:t>Chooses the correct winner (or one very close to being tied) in substantially any kind of election (with sincere data from voters)</a:t>
            </a:r>
          </a:p>
          <a:p>
            <a:r>
              <a:rPr lang="en-US" dirty="0" smtClean="0"/>
              <a:t>Does not make horrible blunders in any kind of election (</a:t>
            </a:r>
            <a:r>
              <a:rPr lang="en-US" i="1" u="sng" dirty="0" smtClean="0"/>
              <a:t>never</a:t>
            </a:r>
            <a:r>
              <a:rPr lang="en-US" dirty="0" smtClean="0"/>
              <a:t> elect a candidate disliked by most)</a:t>
            </a:r>
          </a:p>
          <a:p>
            <a:r>
              <a:rPr lang="en-US" dirty="0" smtClean="0"/>
              <a:t>Is maximally resistant to strategic manipulation</a:t>
            </a:r>
          </a:p>
          <a:p>
            <a:r>
              <a:rPr lang="en-US" dirty="0" smtClean="0"/>
              <a:t>Complies with the Jones Rule: “Everything about an election must be understandable by a reasonably bright high school student.”</a:t>
            </a:r>
            <a:endParaRPr lang="en-US" dirty="0"/>
          </a:p>
        </p:txBody>
      </p:sp>
    </p:spTree>
    <p:extLst>
      <p:ext uri="{BB962C8B-B14F-4D97-AF65-F5344CB8AC3E}">
        <p14:creationId xmlns:p14="http://schemas.microsoft.com/office/powerpoint/2010/main" val="2975766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u="sng" dirty="0" smtClean="0"/>
              <a:t>What’s Been Going On For 250 Years?</a:t>
            </a:r>
            <a:endParaRPr lang="en-US" b="1" u="sng" dirty="0"/>
          </a:p>
        </p:txBody>
      </p:sp>
      <p:sp>
        <p:nvSpPr>
          <p:cNvPr id="3" name="Content Placeholder 2"/>
          <p:cNvSpPr>
            <a:spLocks noGrp="1"/>
          </p:cNvSpPr>
          <p:nvPr>
            <p:ph idx="1"/>
          </p:nvPr>
        </p:nvSpPr>
        <p:spPr>
          <a:xfrm>
            <a:off x="457200" y="1295400"/>
            <a:ext cx="8229600" cy="5181600"/>
          </a:xfrm>
        </p:spPr>
        <p:txBody>
          <a:bodyPr>
            <a:normAutofit fontScale="77500" lnSpcReduction="20000"/>
          </a:bodyPr>
          <a:lstStyle/>
          <a:p>
            <a:r>
              <a:rPr lang="en-US" dirty="0" smtClean="0"/>
              <a:t>A huge effort has gone into analyzing and comparing various methods using specific hypothetical election examples and so-called “voting paradoxes.”</a:t>
            </a:r>
          </a:p>
          <a:p>
            <a:r>
              <a:rPr lang="en-US" dirty="0" smtClean="0"/>
              <a:t>Attempts have been made to infer real-world performance based upon various “criteria that voting methods should satisfy.”  Criteria are normally in the form of “axioms.”</a:t>
            </a:r>
          </a:p>
          <a:p>
            <a:r>
              <a:rPr lang="en-US" dirty="0" smtClean="0"/>
              <a:t>Much time has been spent (wasted) on peripheral issues – especially “fairness.”</a:t>
            </a:r>
          </a:p>
          <a:p>
            <a:r>
              <a:rPr lang="en-US" dirty="0" smtClean="0"/>
              <a:t>Lots of academic papers published, but no convincing conclusive result.</a:t>
            </a:r>
          </a:p>
          <a:p>
            <a:r>
              <a:rPr lang="en-US" dirty="0" smtClean="0"/>
              <a:t>A </a:t>
            </a:r>
            <a:r>
              <a:rPr lang="en-US" dirty="0"/>
              <a:t>good solution is desperately needed</a:t>
            </a:r>
            <a:r>
              <a:rPr lang="en-US" dirty="0" smtClean="0"/>
              <a:t>.  So, it was high time for physicists and engineers to pick up the ball from the academics and develop an actionable data-driven solution!  </a:t>
            </a:r>
            <a:endParaRPr lang="en-US" dirty="0"/>
          </a:p>
        </p:txBody>
      </p:sp>
    </p:spTree>
    <p:extLst>
      <p:ext uri="{BB962C8B-B14F-4D97-AF65-F5344CB8AC3E}">
        <p14:creationId xmlns:p14="http://schemas.microsoft.com/office/powerpoint/2010/main" val="493033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How To Design</a:t>
            </a:r>
            <a:br>
              <a:rPr lang="en-US" b="1" u="sng" dirty="0" smtClean="0"/>
            </a:br>
            <a:r>
              <a:rPr lang="en-US" b="1" u="sng" dirty="0" smtClean="0"/>
              <a:t>Very Good Voting Methods</a:t>
            </a:r>
            <a:endParaRPr lang="en-US" b="1" u="sng" dirty="0"/>
          </a:p>
        </p:txBody>
      </p:sp>
      <p:sp>
        <p:nvSpPr>
          <p:cNvPr id="3" name="Content Placeholder 2"/>
          <p:cNvSpPr>
            <a:spLocks noGrp="1"/>
          </p:cNvSpPr>
          <p:nvPr>
            <p:ph idx="1"/>
          </p:nvPr>
        </p:nvSpPr>
        <p:spPr>
          <a:xfrm>
            <a:off x="457200" y="1676400"/>
            <a:ext cx="8229600" cy="4449763"/>
          </a:xfrm>
        </p:spPr>
        <p:txBody>
          <a:bodyPr>
            <a:normAutofit lnSpcReduction="10000"/>
          </a:bodyPr>
          <a:lstStyle/>
          <a:p>
            <a:pPr marL="514350" indent="-514350">
              <a:buFont typeface="+mj-lt"/>
              <a:buAutoNum type="arabicPeriod"/>
            </a:pPr>
            <a:r>
              <a:rPr lang="en-US" dirty="0" smtClean="0"/>
              <a:t>Statistically evaluate all kinds of voting methods in a large number of all kinds of elections using sincere voter satisfactions.</a:t>
            </a:r>
          </a:p>
          <a:p>
            <a:pPr marL="514350" indent="-514350">
              <a:buFont typeface="+mj-lt"/>
              <a:buAutoNum type="arabicPeriod"/>
            </a:pPr>
            <a:r>
              <a:rPr lang="en-US" dirty="0" smtClean="0"/>
              <a:t>Choose some of the best performing methods; evaluate and/or tweak them for best resistance to strategic manipulation.</a:t>
            </a:r>
          </a:p>
          <a:p>
            <a:pPr marL="514350" indent="-514350">
              <a:buFont typeface="+mj-lt"/>
              <a:buAutoNum type="arabicPeriod"/>
            </a:pPr>
            <a:r>
              <a:rPr lang="en-US" dirty="0" smtClean="0"/>
              <a:t>Define the “user interface” (</a:t>
            </a:r>
            <a:r>
              <a:rPr lang="en-US" dirty="0" smtClean="0"/>
              <a:t>ballot design, </a:t>
            </a:r>
            <a:r>
              <a:rPr lang="en-US" dirty="0" smtClean="0"/>
              <a:t>instructions, tally and audit processes); make sure the Jones Rule is satisfied.</a:t>
            </a:r>
            <a:endParaRPr lang="en-US" dirty="0"/>
          </a:p>
        </p:txBody>
      </p:sp>
    </p:spTree>
    <p:extLst>
      <p:ext uri="{BB962C8B-B14F-4D97-AF65-F5344CB8AC3E}">
        <p14:creationId xmlns:p14="http://schemas.microsoft.com/office/powerpoint/2010/main" val="3594275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b="1" u="sng" dirty="0" smtClean="0"/>
              <a:t>Simulating Elections</a:t>
            </a:r>
            <a:endParaRPr lang="en-US" b="1" u="sng" dirty="0"/>
          </a:p>
        </p:txBody>
      </p:sp>
      <p:sp>
        <p:nvSpPr>
          <p:cNvPr id="3" name="Content Placeholder 2"/>
          <p:cNvSpPr>
            <a:spLocks noGrp="1"/>
          </p:cNvSpPr>
          <p:nvPr>
            <p:ph idx="1"/>
          </p:nvPr>
        </p:nvSpPr>
        <p:spPr>
          <a:xfrm>
            <a:off x="457200" y="1143000"/>
            <a:ext cx="8229600" cy="5410200"/>
          </a:xfrm>
        </p:spPr>
        <p:txBody>
          <a:bodyPr>
            <a:normAutofit fontScale="77500" lnSpcReduction="20000"/>
          </a:bodyPr>
          <a:lstStyle/>
          <a:p>
            <a:r>
              <a:rPr lang="en-US" dirty="0" smtClean="0"/>
              <a:t>Create a population of voters (say, about 10,000)</a:t>
            </a:r>
          </a:p>
          <a:p>
            <a:r>
              <a:rPr lang="en-US" dirty="0" smtClean="0"/>
              <a:t>Create a population of candidates (2, 3, or 4</a:t>
            </a:r>
            <a:r>
              <a:rPr lang="en-US" dirty="0"/>
              <a:t> </a:t>
            </a:r>
            <a:r>
              <a:rPr lang="en-US" dirty="0" smtClean="0"/>
              <a:t>-- up to7)</a:t>
            </a:r>
          </a:p>
          <a:p>
            <a:r>
              <a:rPr lang="en-US" dirty="0" smtClean="0"/>
              <a:t>Randomly generate an “opinion” of each candidate for each voter (this is a </a:t>
            </a:r>
            <a:r>
              <a:rPr lang="en-US" i="1" dirty="0" smtClean="0"/>
              <a:t>greatly</a:t>
            </a:r>
            <a:r>
              <a:rPr lang="en-US" dirty="0" smtClean="0"/>
              <a:t> simplified description)</a:t>
            </a:r>
          </a:p>
          <a:p>
            <a:r>
              <a:rPr lang="en-US" dirty="0" smtClean="0"/>
              <a:t>Determine the correct winner, which is easy since we know exactly what each voter thinks (like we have a “</a:t>
            </a:r>
            <a:r>
              <a:rPr lang="en-US" dirty="0" err="1" smtClean="0"/>
              <a:t>satometer</a:t>
            </a:r>
            <a:r>
              <a:rPr lang="en-US" dirty="0" smtClean="0"/>
              <a:t>”)</a:t>
            </a:r>
          </a:p>
          <a:p>
            <a:r>
              <a:rPr lang="en-US" dirty="0" smtClean="0"/>
              <a:t>Have these same voters fill out the ballots for </a:t>
            </a:r>
            <a:r>
              <a:rPr lang="en-US" dirty="0" smtClean="0"/>
              <a:t>the various </a:t>
            </a:r>
            <a:r>
              <a:rPr lang="en-US" dirty="0" smtClean="0"/>
              <a:t>voting methods being </a:t>
            </a:r>
            <a:r>
              <a:rPr lang="en-US" dirty="0" smtClean="0"/>
              <a:t>evaluated</a:t>
            </a:r>
          </a:p>
          <a:p>
            <a:r>
              <a:rPr lang="en-US" dirty="0" smtClean="0"/>
              <a:t>Have </a:t>
            </a:r>
            <a:r>
              <a:rPr lang="en-US" dirty="0" smtClean="0"/>
              <a:t>each voting method determine its winner by whatever procedure it </a:t>
            </a:r>
            <a:r>
              <a:rPr lang="en-US" dirty="0" smtClean="0"/>
              <a:t>uses</a:t>
            </a:r>
            <a:endParaRPr lang="en-US" dirty="0" smtClean="0"/>
          </a:p>
          <a:p>
            <a:r>
              <a:rPr lang="en-US" dirty="0" smtClean="0"/>
              <a:t>Tally the errors that various voting methods have made</a:t>
            </a:r>
          </a:p>
          <a:p>
            <a:r>
              <a:rPr lang="en-US" dirty="0" smtClean="0"/>
              <a:t>Repeat hundreds of thousands of times for each number of candidates to gather good statistics (3-digit accuracy)</a:t>
            </a:r>
          </a:p>
          <a:p>
            <a:r>
              <a:rPr lang="en-US" dirty="0" smtClean="0"/>
              <a:t>The results will be valid to the extent that real elections have been meaningfully simulated</a:t>
            </a:r>
            <a:endParaRPr lang="en-US" dirty="0"/>
          </a:p>
        </p:txBody>
      </p:sp>
    </p:spTree>
    <p:extLst>
      <p:ext uri="{BB962C8B-B14F-4D97-AF65-F5344CB8AC3E}">
        <p14:creationId xmlns:p14="http://schemas.microsoft.com/office/powerpoint/2010/main" val="1683882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oy\Documents\Char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8600"/>
            <a:ext cx="8991600"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986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The Most Important Things Learned</a:t>
            </a:r>
            <a:endParaRPr lang="en-US" b="1" u="sng" dirty="0"/>
          </a:p>
        </p:txBody>
      </p:sp>
      <p:sp>
        <p:nvSpPr>
          <p:cNvPr id="3" name="Content Placeholder 2"/>
          <p:cNvSpPr>
            <a:spLocks noGrp="1"/>
          </p:cNvSpPr>
          <p:nvPr>
            <p:ph idx="1"/>
          </p:nvPr>
        </p:nvSpPr>
        <p:spPr>
          <a:xfrm>
            <a:off x="457200" y="1143000"/>
            <a:ext cx="8229600" cy="5410200"/>
          </a:xfrm>
        </p:spPr>
        <p:txBody>
          <a:bodyPr>
            <a:normAutofit fontScale="92500" lnSpcReduction="20000"/>
          </a:bodyPr>
          <a:lstStyle/>
          <a:p>
            <a:r>
              <a:rPr lang="en-US" dirty="0" smtClean="0"/>
              <a:t>Each voter’s choice for the best candidate is the most important single datum.  (Plurality depends </a:t>
            </a:r>
            <a:r>
              <a:rPr lang="en-US" i="1" dirty="0" smtClean="0"/>
              <a:t>only</a:t>
            </a:r>
            <a:r>
              <a:rPr lang="en-US" dirty="0" smtClean="0"/>
              <a:t> on this.)</a:t>
            </a:r>
          </a:p>
          <a:p>
            <a:r>
              <a:rPr lang="en-US" dirty="0" smtClean="0"/>
              <a:t>Each voter’s choice of the worst candidate is the second most important single datum (and it’s almost as important as the first).</a:t>
            </a:r>
          </a:p>
          <a:p>
            <a:pPr lvl="1"/>
            <a:r>
              <a:rPr lang="en-US" dirty="0" smtClean="0"/>
              <a:t>It is </a:t>
            </a:r>
            <a:r>
              <a:rPr lang="en-US" u="sng" dirty="0" smtClean="0"/>
              <a:t>required</a:t>
            </a:r>
            <a:r>
              <a:rPr lang="en-US" dirty="0" smtClean="0"/>
              <a:t> to prevent some big blunders (like electing a candidate disliked by the majority).</a:t>
            </a:r>
          </a:p>
          <a:p>
            <a:pPr lvl="1"/>
            <a:r>
              <a:rPr lang="en-US" dirty="0" smtClean="0"/>
              <a:t>Without this datum, no distinction can be made between candidates which are disliked and the many “no opinion” candidates.</a:t>
            </a:r>
          </a:p>
          <a:p>
            <a:pPr lvl="1"/>
            <a:r>
              <a:rPr lang="en-US" dirty="0" smtClean="0"/>
              <a:t>Divisive candidates with “high negatives” are quite correctly penalized and more broadly acceptable candidates are then more likely to win.</a:t>
            </a:r>
          </a:p>
        </p:txBody>
      </p:sp>
    </p:spTree>
    <p:extLst>
      <p:ext uri="{BB962C8B-B14F-4D97-AF65-F5344CB8AC3E}">
        <p14:creationId xmlns:p14="http://schemas.microsoft.com/office/powerpoint/2010/main" val="459042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The Most Important Things Learned</a:t>
            </a:r>
            <a:endParaRPr lang="en-US" b="1" u="sng" dirty="0"/>
          </a:p>
        </p:txBody>
      </p:sp>
      <p:sp>
        <p:nvSpPr>
          <p:cNvPr id="3" name="Content Placeholder 2"/>
          <p:cNvSpPr>
            <a:spLocks noGrp="1"/>
          </p:cNvSpPr>
          <p:nvPr>
            <p:ph idx="1"/>
          </p:nvPr>
        </p:nvSpPr>
        <p:spPr>
          <a:xfrm>
            <a:off x="457200" y="1143000"/>
            <a:ext cx="8229600" cy="5410200"/>
          </a:xfrm>
        </p:spPr>
        <p:txBody>
          <a:bodyPr>
            <a:normAutofit fontScale="92500"/>
          </a:bodyPr>
          <a:lstStyle/>
          <a:p>
            <a:r>
              <a:rPr lang="en-US" dirty="0" smtClean="0"/>
              <a:t>Each voter’s choice of the second best candidate is the third most important datum (but it is far less helpful than the first two).</a:t>
            </a:r>
          </a:p>
          <a:p>
            <a:r>
              <a:rPr lang="en-US" dirty="0"/>
              <a:t>After the </a:t>
            </a:r>
            <a:r>
              <a:rPr lang="en-US" dirty="0" smtClean="0"/>
              <a:t>top </a:t>
            </a:r>
            <a:r>
              <a:rPr lang="en-US" dirty="0"/>
              <a:t>three, more data does not </a:t>
            </a:r>
            <a:r>
              <a:rPr lang="en-US" dirty="0" smtClean="0"/>
              <a:t>significantly improve decisions.  </a:t>
            </a:r>
            <a:r>
              <a:rPr lang="en-US" dirty="0"/>
              <a:t>However, accepting more data does allow more garbage data and more opportunity for strategic attack.</a:t>
            </a:r>
          </a:p>
          <a:p>
            <a:r>
              <a:rPr lang="en-US" dirty="0" smtClean="0"/>
              <a:t>Voters rarely have any more data to contribute.</a:t>
            </a:r>
          </a:p>
          <a:p>
            <a:r>
              <a:rPr lang="en-US" dirty="0" smtClean="0"/>
              <a:t>So, collect the three key data items then STOP;  no more.</a:t>
            </a:r>
            <a:endParaRPr lang="en-US" dirty="0"/>
          </a:p>
        </p:txBody>
      </p:sp>
    </p:spTree>
    <p:extLst>
      <p:ext uri="{BB962C8B-B14F-4D97-AF65-F5344CB8AC3E}">
        <p14:creationId xmlns:p14="http://schemas.microsoft.com/office/powerpoint/2010/main" val="687154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57200"/>
            <a:ext cx="79248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4959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u="sng" dirty="0" smtClean="0"/>
              <a:t>What Are AADV and BAWV?</a:t>
            </a:r>
            <a:endParaRPr lang="en-US" b="1" u="sng" dirty="0"/>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US" b="1" dirty="0"/>
              <a:t>AADV</a:t>
            </a:r>
            <a:r>
              <a:rPr lang="en-US" dirty="0"/>
              <a:t> (Approve/Approve/Disapprove Voting) </a:t>
            </a:r>
            <a:r>
              <a:rPr lang="en-US" dirty="0" smtClean="0"/>
              <a:t>gives each voter the option to approve of 0, 1 or 2 candidates plus the option to disapprove of 0 or 1 candidate.  </a:t>
            </a:r>
            <a:r>
              <a:rPr lang="en-US" dirty="0"/>
              <a:t>It is the improved version of AV.</a:t>
            </a:r>
          </a:p>
          <a:p>
            <a:r>
              <a:rPr lang="en-US" b="1" dirty="0" smtClean="0"/>
              <a:t>BAWV </a:t>
            </a:r>
            <a:r>
              <a:rPr lang="en-US" dirty="0"/>
              <a:t>(Best/Alternate/Worst Voting) </a:t>
            </a:r>
            <a:r>
              <a:rPr lang="en-US" dirty="0" smtClean="0"/>
              <a:t>allows each voter to pick the candidate they think is best </a:t>
            </a:r>
            <a:r>
              <a:rPr lang="en-US" u="sng" dirty="0" smtClean="0"/>
              <a:t>and</a:t>
            </a:r>
            <a:r>
              <a:rPr lang="en-US" dirty="0" smtClean="0"/>
              <a:t> the candidate they think is worst. They also have the option to pick an alternate best candidate which would be counted only if and when their best candidate is eliminated.  It is the improved version of IRV.  </a:t>
            </a:r>
          </a:p>
        </p:txBody>
      </p:sp>
    </p:spTree>
    <p:extLst>
      <p:ext uri="{BB962C8B-B14F-4D97-AF65-F5344CB8AC3E}">
        <p14:creationId xmlns:p14="http://schemas.microsoft.com/office/powerpoint/2010/main" val="379639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How BAWV and AADV Work</a:t>
            </a:r>
            <a:endParaRPr lang="en-US" b="1" u="sng" dirty="0"/>
          </a:p>
        </p:txBody>
      </p:sp>
      <p:sp>
        <p:nvSpPr>
          <p:cNvPr id="3" name="Content Placeholder 2"/>
          <p:cNvSpPr>
            <a:spLocks noGrp="1"/>
          </p:cNvSpPr>
          <p:nvPr>
            <p:ph idx="1"/>
          </p:nvPr>
        </p:nvSpPr>
        <p:spPr>
          <a:xfrm>
            <a:off x="457200" y="1447800"/>
            <a:ext cx="8229600" cy="4876800"/>
          </a:xfrm>
        </p:spPr>
        <p:txBody>
          <a:bodyPr>
            <a:normAutofit lnSpcReduction="10000"/>
          </a:bodyPr>
          <a:lstStyle/>
          <a:p>
            <a:r>
              <a:rPr lang="en-US" dirty="0" smtClean="0"/>
              <a:t>The underlying mechanism that makes both </a:t>
            </a:r>
            <a:r>
              <a:rPr lang="en-US" b="1" dirty="0" smtClean="0"/>
              <a:t>BAWV</a:t>
            </a:r>
            <a:r>
              <a:rPr lang="en-US" dirty="0" smtClean="0"/>
              <a:t> and </a:t>
            </a:r>
            <a:r>
              <a:rPr lang="en-US" b="1" dirty="0" smtClean="0"/>
              <a:t>AADV</a:t>
            </a:r>
            <a:r>
              <a:rPr lang="en-US" dirty="0" smtClean="0"/>
              <a:t> work so well is that a separate Yes/No referendum is conducted for each and every candidate.</a:t>
            </a:r>
          </a:p>
          <a:p>
            <a:r>
              <a:rPr lang="en-US" dirty="0" smtClean="0"/>
              <a:t>Voters may vote “Yes” in the referendum of the candidate they think is best and “No” in the referendum of the candidate they think is worst.</a:t>
            </a:r>
          </a:p>
          <a:p>
            <a:r>
              <a:rPr lang="en-US" dirty="0" smtClean="0"/>
              <a:t>The candidate which wins its referendum by the largest majority is the winner.</a:t>
            </a:r>
            <a:endParaRPr lang="en-US" dirty="0"/>
          </a:p>
        </p:txBody>
      </p:sp>
    </p:spTree>
    <p:extLst>
      <p:ext uri="{BB962C8B-B14F-4D97-AF65-F5344CB8AC3E}">
        <p14:creationId xmlns:p14="http://schemas.microsoft.com/office/powerpoint/2010/main" val="193097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638800"/>
          </a:xfrm>
        </p:spPr>
        <p:txBody>
          <a:bodyPr>
            <a:normAutofit/>
          </a:bodyPr>
          <a:lstStyle/>
          <a:p>
            <a:r>
              <a:rPr lang="en-US" b="1" dirty="0" smtClean="0"/>
              <a:t>The Largest Single Identifiable</a:t>
            </a:r>
            <a:br>
              <a:rPr lang="en-US" b="1" dirty="0" smtClean="0"/>
            </a:br>
            <a:r>
              <a:rPr lang="en-US" b="1" dirty="0" smtClean="0"/>
              <a:t>(and fixable)</a:t>
            </a:r>
            <a:br>
              <a:rPr lang="en-US" b="1" dirty="0" smtClean="0"/>
            </a:br>
            <a:r>
              <a:rPr lang="en-US" b="1" dirty="0" smtClean="0"/>
              <a:t>Obstacle to </a:t>
            </a:r>
            <a:r>
              <a:rPr lang="en-US" b="1" u="sng" dirty="0" smtClean="0"/>
              <a:t>Anyone</a:t>
            </a:r>
            <a:r>
              <a:rPr lang="en-US" b="1" dirty="0" smtClean="0"/>
              <a:t> Becoming Truly and Seriously Competitive With the</a:t>
            </a:r>
            <a:br>
              <a:rPr lang="en-US" b="1" dirty="0" smtClean="0"/>
            </a:br>
            <a:r>
              <a:rPr lang="en-US" b="1" dirty="0" smtClean="0"/>
              <a:t>Two Old Declining Parties</a:t>
            </a:r>
            <a:br>
              <a:rPr lang="en-US" b="1" dirty="0" smtClean="0"/>
            </a:br>
            <a:r>
              <a:rPr lang="en-US" b="1" dirty="0" smtClean="0"/>
              <a:t>Is Continued Use of the</a:t>
            </a:r>
            <a:br>
              <a:rPr lang="en-US" b="1" dirty="0" smtClean="0"/>
            </a:br>
            <a:r>
              <a:rPr lang="en-US" b="1" dirty="0" smtClean="0"/>
              <a:t>Plurality Voting Method !</a:t>
            </a:r>
            <a:endParaRPr lang="en-US" b="1" dirty="0"/>
          </a:p>
        </p:txBody>
      </p:sp>
      <p:sp>
        <p:nvSpPr>
          <p:cNvPr id="3" name="Subtitle 2"/>
          <p:cNvSpPr>
            <a:spLocks noGrp="1"/>
          </p:cNvSpPr>
          <p:nvPr>
            <p:ph type="subTitle" idx="1"/>
          </p:nvPr>
        </p:nvSpPr>
        <p:spPr>
          <a:xfrm>
            <a:off x="1371600" y="5715000"/>
            <a:ext cx="6400800" cy="457200"/>
          </a:xfrm>
        </p:spPr>
        <p:txBody>
          <a:bodyPr>
            <a:normAutofit fontScale="92500" lnSpcReduction="20000"/>
          </a:bodyPr>
          <a:lstStyle/>
          <a:p>
            <a:endParaRPr lang="en-US" dirty="0"/>
          </a:p>
        </p:txBody>
      </p:sp>
    </p:spTree>
    <p:extLst>
      <p:ext uri="{BB962C8B-B14F-4D97-AF65-F5344CB8AC3E}">
        <p14:creationId xmlns:p14="http://schemas.microsoft.com/office/powerpoint/2010/main" val="12734618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u="sng" dirty="0" smtClean="0"/>
              <a:t>Key Benefits</a:t>
            </a:r>
            <a:endParaRPr lang="en-US" b="1" u="sng" dirty="0"/>
          </a:p>
        </p:txBody>
      </p:sp>
      <p:sp>
        <p:nvSpPr>
          <p:cNvPr id="3" name="Content Placeholder 2"/>
          <p:cNvSpPr>
            <a:spLocks noGrp="1"/>
          </p:cNvSpPr>
          <p:nvPr>
            <p:ph idx="1"/>
          </p:nvPr>
        </p:nvSpPr>
        <p:spPr>
          <a:xfrm>
            <a:off x="457200" y="1143000"/>
            <a:ext cx="8229600" cy="5334000"/>
          </a:xfrm>
        </p:spPr>
        <p:txBody>
          <a:bodyPr>
            <a:normAutofit fontScale="92500" lnSpcReduction="10000"/>
          </a:bodyPr>
          <a:lstStyle/>
          <a:p>
            <a:r>
              <a:rPr lang="en-US" dirty="0" smtClean="0"/>
              <a:t>Enables voters to much more accurately and consistently choose the correct candidate.</a:t>
            </a:r>
          </a:p>
          <a:p>
            <a:r>
              <a:rPr lang="en-US" dirty="0" smtClean="0"/>
              <a:t>Cannot elect a candidate the majority dislikes!  (The “NOTA” function is built in.)</a:t>
            </a:r>
          </a:p>
          <a:p>
            <a:r>
              <a:rPr lang="en-US" dirty="0" smtClean="0"/>
              <a:t>Actually reduces (instead of increasing) polarization.  Parties can no longer win with polarizing candidates which have “high negatives,” but must instead nominate candidates which have broad support (this is </a:t>
            </a:r>
            <a:r>
              <a:rPr lang="en-US" i="1" dirty="0" smtClean="0"/>
              <a:t>so</a:t>
            </a:r>
            <a:r>
              <a:rPr lang="en-US" dirty="0" smtClean="0"/>
              <a:t> </a:t>
            </a:r>
            <a:r>
              <a:rPr lang="en-US" i="1" dirty="0" smtClean="0"/>
              <a:t>much</a:t>
            </a:r>
            <a:r>
              <a:rPr lang="en-US" dirty="0" smtClean="0"/>
              <a:t> healthier)!</a:t>
            </a:r>
          </a:p>
          <a:p>
            <a:r>
              <a:rPr lang="en-US" dirty="0" smtClean="0"/>
              <a:t>Note that these </a:t>
            </a:r>
            <a:r>
              <a:rPr lang="en-US" dirty="0" smtClean="0"/>
              <a:t>benefits </a:t>
            </a:r>
            <a:r>
              <a:rPr lang="en-US" dirty="0" smtClean="0"/>
              <a:t>do </a:t>
            </a:r>
            <a:r>
              <a:rPr lang="en-US" i="1" dirty="0" smtClean="0"/>
              <a:t>not</a:t>
            </a:r>
            <a:r>
              <a:rPr lang="en-US" dirty="0" smtClean="0"/>
              <a:t> depend upon the veracity of the election simulations.</a:t>
            </a:r>
          </a:p>
          <a:p>
            <a:endParaRPr lang="en-US" dirty="0"/>
          </a:p>
        </p:txBody>
      </p:sp>
    </p:spTree>
    <p:extLst>
      <p:ext uri="{BB962C8B-B14F-4D97-AF65-F5344CB8AC3E}">
        <p14:creationId xmlns:p14="http://schemas.microsoft.com/office/powerpoint/2010/main" val="3995422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u="sng" dirty="0" smtClean="0"/>
              <a:t>Definitive Recommendation</a:t>
            </a:r>
            <a:endParaRPr lang="en-US" b="1" u="sng" dirty="0"/>
          </a:p>
        </p:txBody>
      </p:sp>
      <p:sp>
        <p:nvSpPr>
          <p:cNvPr id="3" name="Content Placeholder 2"/>
          <p:cNvSpPr>
            <a:spLocks noGrp="1"/>
          </p:cNvSpPr>
          <p:nvPr>
            <p:ph idx="1"/>
          </p:nvPr>
        </p:nvSpPr>
        <p:spPr>
          <a:xfrm>
            <a:off x="457200" y="1219200"/>
            <a:ext cx="8229600" cy="5029200"/>
          </a:xfrm>
        </p:spPr>
        <p:txBody>
          <a:bodyPr>
            <a:normAutofit fontScale="92500" lnSpcReduction="20000"/>
          </a:bodyPr>
          <a:lstStyle/>
          <a:p>
            <a:r>
              <a:rPr lang="en-US" dirty="0" smtClean="0"/>
              <a:t>Plurality voting (and IRV wherever implemented) should be replaced ASAP with either </a:t>
            </a:r>
            <a:r>
              <a:rPr lang="en-US" b="1" dirty="0" smtClean="0"/>
              <a:t>BAWV</a:t>
            </a:r>
            <a:r>
              <a:rPr lang="en-US" dirty="0"/>
              <a:t> </a:t>
            </a:r>
            <a:r>
              <a:rPr lang="en-US" dirty="0" smtClean="0"/>
              <a:t>or </a:t>
            </a:r>
            <a:r>
              <a:rPr lang="en-US" b="1" dirty="0" smtClean="0"/>
              <a:t>AADV.</a:t>
            </a:r>
            <a:r>
              <a:rPr lang="en-US" dirty="0" smtClean="0"/>
              <a:t>  Either is radically better than any other proposed method.</a:t>
            </a:r>
          </a:p>
          <a:p>
            <a:r>
              <a:rPr lang="en-US" b="1" dirty="0" smtClean="0"/>
              <a:t>BAWV </a:t>
            </a:r>
            <a:r>
              <a:rPr lang="en-US" dirty="0"/>
              <a:t>(Best/Alternate/Worst Voting) </a:t>
            </a:r>
            <a:r>
              <a:rPr lang="en-US" dirty="0" smtClean="0"/>
              <a:t>has the best performance and has </a:t>
            </a:r>
            <a:r>
              <a:rPr lang="en-US" dirty="0" smtClean="0"/>
              <a:t>slightly better </a:t>
            </a:r>
            <a:r>
              <a:rPr lang="en-US" dirty="0" smtClean="0"/>
              <a:t>resistance to strategic voting.  Although just as simple for voters, BAWV is more complex to tally (not at all a problem with modern technology).</a:t>
            </a:r>
          </a:p>
          <a:p>
            <a:r>
              <a:rPr lang="en-US" b="1" dirty="0" smtClean="0"/>
              <a:t>AADV</a:t>
            </a:r>
            <a:r>
              <a:rPr lang="en-US" dirty="0" smtClean="0"/>
              <a:t> </a:t>
            </a:r>
            <a:r>
              <a:rPr lang="en-US" dirty="0"/>
              <a:t>(Approve/Approve/Disapprove Voting</a:t>
            </a:r>
            <a:r>
              <a:rPr lang="en-US" dirty="0" smtClean="0"/>
              <a:t>) </a:t>
            </a:r>
            <a:r>
              <a:rPr lang="en-US" dirty="0"/>
              <a:t>is </a:t>
            </a:r>
            <a:r>
              <a:rPr lang="en-US" dirty="0" smtClean="0"/>
              <a:t>nearly as good as BAWV and is very simple in all respects.</a:t>
            </a:r>
            <a:endParaRPr lang="en-US" dirty="0"/>
          </a:p>
        </p:txBody>
      </p:sp>
    </p:spTree>
    <p:extLst>
      <p:ext uri="{BB962C8B-B14F-4D97-AF65-F5344CB8AC3E}">
        <p14:creationId xmlns:p14="http://schemas.microsoft.com/office/powerpoint/2010/main" val="115146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u="sng" dirty="0" smtClean="0"/>
              <a:t>BAWV  Paper Ballot</a:t>
            </a:r>
            <a:endParaRPr lang="en-US" b="1" u="sng" dirty="0"/>
          </a:p>
        </p:txBody>
      </p:sp>
      <p:sp>
        <p:nvSpPr>
          <p:cNvPr id="3" name="Content Placeholder 2"/>
          <p:cNvSpPr>
            <a:spLocks noGrp="1"/>
          </p:cNvSpPr>
          <p:nvPr>
            <p:ph idx="1"/>
          </p:nvPr>
        </p:nvSpPr>
        <p:spPr>
          <a:xfrm>
            <a:off x="685800" y="1143000"/>
            <a:ext cx="8001000" cy="4983163"/>
          </a:xfrm>
          <a:ln>
            <a:solidFill>
              <a:schemeClr val="tx1"/>
            </a:solidFill>
          </a:ln>
        </p:spPr>
        <p:txBody>
          <a:bodyPr>
            <a:normAutofit/>
          </a:bodyPr>
          <a:lstStyle/>
          <a:p>
            <a:pPr marL="0" indent="0" algn="ctr">
              <a:buNone/>
            </a:pPr>
            <a:endParaRPr lang="en-US" sz="2400" b="1" u="sng" dirty="0" smtClean="0"/>
          </a:p>
          <a:p>
            <a:pPr marL="0" indent="0">
              <a:buNone/>
            </a:pPr>
            <a:endParaRPr lang="en-US" sz="2400" dirty="0"/>
          </a:p>
          <a:p>
            <a:pPr marL="0" indent="0">
              <a:buNone/>
            </a:pPr>
            <a:r>
              <a:rPr lang="en-US" sz="2400" dirty="0" smtClean="0"/>
              <a:t>			   </a:t>
            </a:r>
            <a:r>
              <a:rPr lang="en-US" sz="2400" b="1" u="sng" dirty="0" smtClean="0"/>
              <a:t>Best</a:t>
            </a:r>
            <a:r>
              <a:rPr lang="en-US" sz="2400" dirty="0" smtClean="0"/>
              <a:t>	       </a:t>
            </a:r>
            <a:r>
              <a:rPr lang="en-US" sz="2400" b="1" u="sng" dirty="0" smtClean="0"/>
              <a:t>Alternate</a:t>
            </a:r>
            <a:r>
              <a:rPr lang="en-US" sz="2400" dirty="0" smtClean="0"/>
              <a:t>	      </a:t>
            </a:r>
            <a:r>
              <a:rPr lang="en-US" sz="2400" b="1" u="sng" dirty="0" smtClean="0"/>
              <a:t>Worst</a:t>
            </a:r>
            <a:endParaRPr lang="en-US" sz="2400" b="1" dirty="0" smtClean="0"/>
          </a:p>
          <a:p>
            <a:pPr marL="0" indent="0">
              <a:buNone/>
            </a:pPr>
            <a:r>
              <a:rPr lang="en-US" sz="2400" dirty="0" smtClean="0"/>
              <a:t>Donald J. Trump		               </a:t>
            </a:r>
            <a:r>
              <a:rPr lang="en-US" sz="2400" b="1" dirty="0" smtClean="0"/>
              <a:t>X</a:t>
            </a:r>
          </a:p>
          <a:p>
            <a:pPr marL="0" indent="0">
              <a:buNone/>
            </a:pPr>
            <a:r>
              <a:rPr lang="en-US" sz="2400" dirty="0" smtClean="0"/>
              <a:t>Joe Biden					           </a:t>
            </a:r>
            <a:r>
              <a:rPr lang="en-US" sz="2400" b="1" dirty="0" smtClean="0"/>
              <a:t>X</a:t>
            </a:r>
          </a:p>
          <a:p>
            <a:pPr marL="0" indent="0">
              <a:buNone/>
            </a:pPr>
            <a:r>
              <a:rPr lang="en-US" sz="2400" dirty="0" smtClean="0"/>
              <a:t>Jo Jorgensen		      </a:t>
            </a:r>
            <a:r>
              <a:rPr lang="en-US" sz="2400" b="1" dirty="0" smtClean="0"/>
              <a:t>X</a:t>
            </a:r>
          </a:p>
          <a:p>
            <a:pPr marL="0" indent="0">
              <a:buNone/>
            </a:pPr>
            <a:r>
              <a:rPr lang="en-US" sz="2400" dirty="0" smtClean="0"/>
              <a:t>Write-in___________</a:t>
            </a:r>
            <a:endParaRPr lang="en-US" sz="2400" dirty="0"/>
          </a:p>
        </p:txBody>
      </p:sp>
      <p:sp>
        <p:nvSpPr>
          <p:cNvPr id="4" name="Rectangle 3"/>
          <p:cNvSpPr/>
          <p:nvPr/>
        </p:nvSpPr>
        <p:spPr>
          <a:xfrm>
            <a:off x="5392366" y="2525949"/>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810000" y="2514600"/>
            <a:ext cx="381000" cy="3161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934200" y="2525949"/>
            <a:ext cx="304800" cy="3048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810000" y="2971800"/>
            <a:ext cx="3810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392366" y="2971800"/>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934200" y="2971800"/>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10000" y="3429000"/>
            <a:ext cx="3810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810000" y="3886200"/>
            <a:ext cx="3810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392366" y="3429000"/>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934200" y="3429000"/>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392366" y="3886200"/>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934200" y="3886200"/>
            <a:ext cx="304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3947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95250"/>
            <a:ext cx="9048750" cy="666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99811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95250"/>
            <a:ext cx="9048750" cy="666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61729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oy\Documents\Voting-Elections\VotingMethods\OWS2012PresMethTes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494" y="76200"/>
            <a:ext cx="7772400" cy="667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3542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More Information</a:t>
            </a:r>
            <a:endParaRPr lang="en-US" b="1" u="sng" dirty="0"/>
          </a:p>
        </p:txBody>
      </p:sp>
      <p:sp>
        <p:nvSpPr>
          <p:cNvPr id="3" name="Content Placeholder 2"/>
          <p:cNvSpPr>
            <a:spLocks noGrp="1"/>
          </p:cNvSpPr>
          <p:nvPr>
            <p:ph idx="1"/>
          </p:nvPr>
        </p:nvSpPr>
        <p:spPr/>
        <p:txBody>
          <a:bodyPr/>
          <a:lstStyle/>
          <a:p>
            <a:r>
              <a:rPr lang="en-US" dirty="0" smtClean="0"/>
              <a:t>A comprehensive course on voting methods can </a:t>
            </a:r>
            <a:r>
              <a:rPr lang="en-US" dirty="0"/>
              <a:t>be found </a:t>
            </a:r>
            <a:r>
              <a:rPr lang="en-US" dirty="0" smtClean="0"/>
              <a:t>here:</a:t>
            </a:r>
          </a:p>
          <a:p>
            <a:pPr marL="0" indent="0" algn="ctr">
              <a:buNone/>
            </a:pPr>
            <a:r>
              <a:rPr lang="en-US" dirty="0" smtClean="0">
                <a:hlinkClick r:id="rId2"/>
              </a:rPr>
              <a:t>https</a:t>
            </a:r>
            <a:r>
              <a:rPr lang="en-US" dirty="0">
                <a:hlinkClick r:id="rId2"/>
              </a:rPr>
              <a:t>://home4liberty.org/courses</a:t>
            </a:r>
            <a:r>
              <a:rPr lang="en-US" dirty="0" smtClean="0">
                <a:hlinkClick r:id="rId2"/>
              </a:rPr>
              <a:t>/</a:t>
            </a:r>
            <a:endParaRPr lang="en-US" dirty="0"/>
          </a:p>
          <a:p>
            <a:r>
              <a:rPr lang="en-US" dirty="0" smtClean="0"/>
              <a:t>Complete information, including the academic papers on the election simulation projects can </a:t>
            </a:r>
            <a:r>
              <a:rPr lang="en-US" dirty="0"/>
              <a:t>be found here: </a:t>
            </a:r>
            <a:endParaRPr lang="en-US" dirty="0" smtClean="0"/>
          </a:p>
          <a:p>
            <a:pPr marL="0" indent="0">
              <a:buNone/>
            </a:pPr>
            <a:r>
              <a:rPr lang="en-US" dirty="0"/>
              <a:t> </a:t>
            </a:r>
            <a:r>
              <a:rPr lang="en-US" dirty="0" smtClean="0"/>
              <a:t>         </a:t>
            </a:r>
            <a:r>
              <a:rPr lang="en-US" dirty="0">
                <a:hlinkClick r:id="rId3"/>
              </a:rPr>
              <a:t>http://royminet.org/voting-elections</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val="32374000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u="sng" dirty="0" smtClean="0"/>
              <a:t>Instructions For Voters (AADV)</a:t>
            </a:r>
            <a:endParaRPr lang="en-US" b="1" u="sng"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pPr marL="514350" indent="-514350">
              <a:buFont typeface="+mj-lt"/>
              <a:buAutoNum type="arabicPeriod"/>
            </a:pPr>
            <a:r>
              <a:rPr lang="en-US" dirty="0"/>
              <a:t>Mark an “</a:t>
            </a:r>
            <a:r>
              <a:rPr lang="en-US" b="1" dirty="0"/>
              <a:t>X</a:t>
            </a:r>
            <a:r>
              <a:rPr lang="en-US" dirty="0"/>
              <a:t>” in the “</a:t>
            </a:r>
            <a:r>
              <a:rPr lang="en-US" b="1" dirty="0"/>
              <a:t>Approved</a:t>
            </a:r>
            <a:r>
              <a:rPr lang="en-US" dirty="0"/>
              <a:t>” box for any one or two candidate(s) (if any) that you really like and believe would be the best one(s) to win this </a:t>
            </a:r>
            <a:r>
              <a:rPr lang="en-US" dirty="0" smtClean="0"/>
              <a:t>race.</a:t>
            </a:r>
          </a:p>
          <a:p>
            <a:pPr marL="514350" indent="-514350">
              <a:buFont typeface="+mj-lt"/>
              <a:buAutoNum type="arabicPeriod"/>
            </a:pPr>
            <a:r>
              <a:rPr lang="en-US" dirty="0" smtClean="0"/>
              <a:t>Mark </a:t>
            </a:r>
            <a:r>
              <a:rPr lang="en-US" dirty="0"/>
              <a:t>an “</a:t>
            </a:r>
            <a:r>
              <a:rPr lang="en-US" b="1" dirty="0"/>
              <a:t>X</a:t>
            </a:r>
            <a:r>
              <a:rPr lang="en-US" dirty="0"/>
              <a:t>” in the “</a:t>
            </a:r>
            <a:r>
              <a:rPr lang="en-US" b="1" dirty="0"/>
              <a:t>Disapproved</a:t>
            </a:r>
            <a:r>
              <a:rPr lang="en-US" dirty="0"/>
              <a:t>” box for any one candidate (if any) that you strongly believe would be the worst choice and which you would not want to win this </a:t>
            </a:r>
            <a:r>
              <a:rPr lang="en-US" dirty="0" smtClean="0"/>
              <a:t>race.</a:t>
            </a:r>
          </a:p>
          <a:p>
            <a:pPr marL="514350" indent="-514350">
              <a:buFont typeface="+mj-lt"/>
              <a:buAutoNum type="arabicPeriod"/>
            </a:pPr>
            <a:r>
              <a:rPr lang="en-US" dirty="0" smtClean="0"/>
              <a:t>If </a:t>
            </a:r>
            <a:r>
              <a:rPr lang="en-US" dirty="0"/>
              <a:t>you do not know enough about a candidate or do not have a strong opinion one way or the other, leave both </a:t>
            </a:r>
            <a:r>
              <a:rPr lang="en-US" dirty="0" smtClean="0"/>
              <a:t>boxes unmarked.</a:t>
            </a:r>
          </a:p>
          <a:p>
            <a:pPr marL="514350" indent="-514350">
              <a:buFont typeface="+mj-lt"/>
              <a:buAutoNum type="arabicPeriod"/>
            </a:pPr>
            <a:r>
              <a:rPr lang="en-US" dirty="0" smtClean="0"/>
              <a:t>Do </a:t>
            </a:r>
            <a:r>
              <a:rPr lang="en-US" dirty="0"/>
              <a:t>not mark more than one box for any single candidate.</a:t>
            </a:r>
          </a:p>
        </p:txBody>
      </p:sp>
    </p:spTree>
    <p:extLst>
      <p:ext uri="{BB962C8B-B14F-4D97-AF65-F5344CB8AC3E}">
        <p14:creationId xmlns:p14="http://schemas.microsoft.com/office/powerpoint/2010/main" val="4196366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b="1" u="sng" dirty="0" smtClean="0"/>
              <a:t>Instructions For Voters (BAWV)</a:t>
            </a:r>
            <a:endParaRPr lang="en-US" b="1" u="sng" dirty="0"/>
          </a:p>
        </p:txBody>
      </p:sp>
      <p:sp>
        <p:nvSpPr>
          <p:cNvPr id="3" name="Content Placeholder 2"/>
          <p:cNvSpPr>
            <a:spLocks noGrp="1"/>
          </p:cNvSpPr>
          <p:nvPr>
            <p:ph idx="1"/>
          </p:nvPr>
        </p:nvSpPr>
        <p:spPr>
          <a:xfrm>
            <a:off x="457200" y="1143000"/>
            <a:ext cx="8229600" cy="5334000"/>
          </a:xfrm>
        </p:spPr>
        <p:txBody>
          <a:bodyPr>
            <a:normAutofit fontScale="77500" lnSpcReduction="20000"/>
          </a:bodyPr>
          <a:lstStyle/>
          <a:p>
            <a:pPr marL="514350" indent="-514350">
              <a:buFont typeface="+mj-lt"/>
              <a:buAutoNum type="arabicPeriod"/>
            </a:pPr>
            <a:r>
              <a:rPr lang="en-US" dirty="0"/>
              <a:t>Mark an “</a:t>
            </a:r>
            <a:r>
              <a:rPr lang="en-US" b="1" dirty="0"/>
              <a:t>X</a:t>
            </a:r>
            <a:r>
              <a:rPr lang="en-US" dirty="0"/>
              <a:t>” in the “</a:t>
            </a:r>
            <a:r>
              <a:rPr lang="en-US" b="1" dirty="0"/>
              <a:t>Best</a:t>
            </a:r>
            <a:r>
              <a:rPr lang="en-US" dirty="0"/>
              <a:t>” box for one candidate (if any) that you really like and believe would be the best one to win this </a:t>
            </a:r>
            <a:r>
              <a:rPr lang="en-US" dirty="0" smtClean="0"/>
              <a:t>race.</a:t>
            </a:r>
          </a:p>
          <a:p>
            <a:pPr marL="514350" indent="-514350">
              <a:buFont typeface="+mj-lt"/>
              <a:buAutoNum type="arabicPeriod"/>
            </a:pPr>
            <a:r>
              <a:rPr lang="en-US" dirty="0" smtClean="0"/>
              <a:t>Mark </a:t>
            </a:r>
            <a:r>
              <a:rPr lang="en-US" dirty="0"/>
              <a:t>an “</a:t>
            </a:r>
            <a:r>
              <a:rPr lang="en-US" b="1" dirty="0"/>
              <a:t>X</a:t>
            </a:r>
            <a:r>
              <a:rPr lang="en-US" dirty="0"/>
              <a:t>” in the “</a:t>
            </a:r>
            <a:r>
              <a:rPr lang="en-US" b="1" dirty="0"/>
              <a:t>Alternate</a:t>
            </a:r>
            <a:r>
              <a:rPr lang="en-US" dirty="0"/>
              <a:t>” box for one candidate (if any) that you would like to have counted as your best choice in the event that the candidate you have marked best is eliminated.  Note that marking a candidate as alternate cannot help or hurt </a:t>
            </a:r>
            <a:r>
              <a:rPr lang="en-US" i="1" dirty="0"/>
              <a:t>any</a:t>
            </a:r>
            <a:r>
              <a:rPr lang="en-US" dirty="0"/>
              <a:t> candidate and will not count in any way unless and until your best choice is </a:t>
            </a:r>
            <a:r>
              <a:rPr lang="en-US" dirty="0" smtClean="0"/>
              <a:t>eliminated.</a:t>
            </a:r>
          </a:p>
          <a:p>
            <a:pPr marL="514350" indent="-514350">
              <a:buFont typeface="+mj-lt"/>
              <a:buAutoNum type="arabicPeriod"/>
            </a:pPr>
            <a:r>
              <a:rPr lang="en-US" dirty="0" smtClean="0"/>
              <a:t>Mark </a:t>
            </a:r>
            <a:r>
              <a:rPr lang="en-US" dirty="0"/>
              <a:t>an</a:t>
            </a:r>
            <a:r>
              <a:rPr lang="en-US" b="1" dirty="0"/>
              <a:t> </a:t>
            </a:r>
            <a:r>
              <a:rPr lang="en-US" dirty="0"/>
              <a:t>“</a:t>
            </a:r>
            <a:r>
              <a:rPr lang="en-US" b="1" dirty="0"/>
              <a:t>X</a:t>
            </a:r>
            <a:r>
              <a:rPr lang="en-US" dirty="0"/>
              <a:t>” in the “</a:t>
            </a:r>
            <a:r>
              <a:rPr lang="en-US" b="1" dirty="0"/>
              <a:t>Worst</a:t>
            </a:r>
            <a:r>
              <a:rPr lang="en-US" dirty="0"/>
              <a:t>” box of one candidate (if any) that you dislike and would not want to win this </a:t>
            </a:r>
            <a:r>
              <a:rPr lang="en-US" dirty="0" smtClean="0"/>
              <a:t>race.</a:t>
            </a:r>
          </a:p>
          <a:p>
            <a:pPr marL="514350" indent="-514350">
              <a:buFont typeface="+mj-lt"/>
              <a:buAutoNum type="arabicPeriod"/>
            </a:pPr>
            <a:r>
              <a:rPr lang="en-US" dirty="0" smtClean="0"/>
              <a:t>If </a:t>
            </a:r>
            <a:r>
              <a:rPr lang="en-US" dirty="0"/>
              <a:t>you do not know enough about a candidate or do not have a strong opinion one way or the other, leave all three boxes </a:t>
            </a:r>
            <a:r>
              <a:rPr lang="en-US" dirty="0" smtClean="0"/>
              <a:t>unmarked.</a:t>
            </a:r>
          </a:p>
          <a:p>
            <a:pPr marL="514350" indent="-514350">
              <a:buFont typeface="+mj-lt"/>
              <a:buAutoNum type="arabicPeriod"/>
            </a:pPr>
            <a:r>
              <a:rPr lang="en-US" dirty="0" smtClean="0"/>
              <a:t>Do </a:t>
            </a:r>
            <a:r>
              <a:rPr lang="en-US" dirty="0"/>
              <a:t>not mark more than one box for any single candidate.</a:t>
            </a:r>
          </a:p>
        </p:txBody>
      </p:sp>
    </p:spTree>
    <p:extLst>
      <p:ext uri="{BB962C8B-B14F-4D97-AF65-F5344CB8AC3E}">
        <p14:creationId xmlns:p14="http://schemas.microsoft.com/office/powerpoint/2010/main" val="4140099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b="1" u="sng" dirty="0" smtClean="0"/>
              <a:t>Instructions For Officials (AADV)</a:t>
            </a:r>
            <a:endParaRPr lang="en-US" b="1" u="sng" dirty="0"/>
          </a:p>
        </p:txBody>
      </p:sp>
      <p:sp>
        <p:nvSpPr>
          <p:cNvPr id="3" name="Content Placeholder 2"/>
          <p:cNvSpPr>
            <a:spLocks noGrp="1"/>
          </p:cNvSpPr>
          <p:nvPr>
            <p:ph idx="1"/>
          </p:nvPr>
        </p:nvSpPr>
        <p:spPr>
          <a:xfrm>
            <a:off x="457200" y="1143000"/>
            <a:ext cx="8229600" cy="5334000"/>
          </a:xfrm>
        </p:spPr>
        <p:txBody>
          <a:bodyPr>
            <a:normAutofit fontScale="85000" lnSpcReduction="20000"/>
          </a:bodyPr>
          <a:lstStyle/>
          <a:p>
            <a:pPr marL="514350" indent="-514350">
              <a:buFont typeface="+mj-lt"/>
              <a:buAutoNum type="arabicPeriod"/>
            </a:pPr>
            <a:r>
              <a:rPr lang="en-US" dirty="0"/>
              <a:t>Total the “Approved” votes for each candidate; call this total “A</a:t>
            </a:r>
            <a:r>
              <a:rPr lang="en-US" dirty="0" smtClean="0"/>
              <a:t>.”</a:t>
            </a:r>
          </a:p>
          <a:p>
            <a:pPr marL="514350" indent="-514350">
              <a:buFont typeface="+mj-lt"/>
              <a:buAutoNum type="arabicPeriod"/>
            </a:pPr>
            <a:r>
              <a:rPr lang="en-US" dirty="0" smtClean="0"/>
              <a:t>Total </a:t>
            </a:r>
            <a:r>
              <a:rPr lang="en-US" dirty="0"/>
              <a:t>the “Disapproved” votes for each candidate; call this total “D</a:t>
            </a:r>
            <a:r>
              <a:rPr lang="en-US" dirty="0" smtClean="0"/>
              <a:t>.”</a:t>
            </a:r>
          </a:p>
          <a:p>
            <a:pPr marL="514350" indent="-514350">
              <a:buFont typeface="+mj-lt"/>
              <a:buAutoNum type="arabicPeriod"/>
            </a:pPr>
            <a:r>
              <a:rPr lang="en-US" dirty="0" smtClean="0"/>
              <a:t>Add </a:t>
            </a:r>
            <a:r>
              <a:rPr lang="en-US" dirty="0"/>
              <a:t>“A” and “D” for each candidate; call this sum “V</a:t>
            </a:r>
            <a:r>
              <a:rPr lang="en-US" dirty="0" smtClean="0"/>
              <a:t>.”</a:t>
            </a:r>
          </a:p>
          <a:p>
            <a:pPr marL="514350" indent="-514350">
              <a:buFont typeface="+mj-lt"/>
              <a:buAutoNum type="arabicPeriod"/>
            </a:pPr>
            <a:r>
              <a:rPr lang="en-US" dirty="0" smtClean="0"/>
              <a:t>Eliminate </a:t>
            </a:r>
            <a:r>
              <a:rPr lang="en-US" dirty="0"/>
              <a:t>any candidate whose “V” is less than one plus one percent (rounded to the nearest number of voters) of the largest “V” that any single candidate </a:t>
            </a:r>
            <a:r>
              <a:rPr lang="en-US" dirty="0" smtClean="0"/>
              <a:t>received.</a:t>
            </a:r>
          </a:p>
          <a:p>
            <a:pPr marL="514350" indent="-514350">
              <a:buFont typeface="+mj-lt"/>
              <a:buAutoNum type="arabicPeriod"/>
            </a:pPr>
            <a:r>
              <a:rPr lang="en-US" dirty="0" smtClean="0"/>
              <a:t>Subtract </a:t>
            </a:r>
            <a:r>
              <a:rPr lang="en-US" dirty="0"/>
              <a:t>“D” from “A” for each remaining candidate; call this difference “N</a:t>
            </a:r>
            <a:r>
              <a:rPr lang="en-US" dirty="0" smtClean="0"/>
              <a:t>.”</a:t>
            </a:r>
          </a:p>
          <a:p>
            <a:pPr marL="514350" indent="-514350">
              <a:buFont typeface="+mj-lt"/>
              <a:buAutoNum type="arabicPeriod"/>
            </a:pPr>
            <a:r>
              <a:rPr lang="en-US" dirty="0" smtClean="0"/>
              <a:t>Eliminate </a:t>
            </a:r>
            <a:r>
              <a:rPr lang="en-US" dirty="0"/>
              <a:t>any candidate which has a negative </a:t>
            </a:r>
            <a:r>
              <a:rPr lang="en-US" dirty="0" smtClean="0"/>
              <a:t>N.</a:t>
            </a:r>
          </a:p>
          <a:p>
            <a:pPr marL="514350" indent="-514350">
              <a:buFont typeface="+mj-lt"/>
              <a:buAutoNum type="arabicPeriod"/>
            </a:pPr>
            <a:r>
              <a:rPr lang="en-US" dirty="0" smtClean="0"/>
              <a:t>The </a:t>
            </a:r>
            <a:r>
              <a:rPr lang="en-US" dirty="0"/>
              <a:t>remaining candidate that has the largest “N” is the winner.</a:t>
            </a:r>
          </a:p>
        </p:txBody>
      </p:sp>
    </p:spTree>
    <p:extLst>
      <p:ext uri="{BB962C8B-B14F-4D97-AF65-F5344CB8AC3E}">
        <p14:creationId xmlns:p14="http://schemas.microsoft.com/office/powerpoint/2010/main" val="3252627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What’s Wrong With Plurality ?</a:t>
            </a:r>
            <a:endParaRPr lang="en-US" b="1" u="sng" dirty="0"/>
          </a:p>
        </p:txBody>
      </p:sp>
      <p:sp>
        <p:nvSpPr>
          <p:cNvPr id="3" name="Content Placeholder 2"/>
          <p:cNvSpPr>
            <a:spLocks noGrp="1"/>
          </p:cNvSpPr>
          <p:nvPr>
            <p:ph idx="1"/>
          </p:nvPr>
        </p:nvSpPr>
        <p:spPr>
          <a:xfrm>
            <a:off x="457200" y="1447800"/>
            <a:ext cx="8229600" cy="4800600"/>
          </a:xfrm>
        </p:spPr>
        <p:txBody>
          <a:bodyPr>
            <a:normAutofit fontScale="92500" lnSpcReduction="20000"/>
          </a:bodyPr>
          <a:lstStyle/>
          <a:p>
            <a:r>
              <a:rPr lang="en-US" dirty="0" smtClean="0"/>
              <a:t>Does not gather enough information from voters to support reliably identifying the correct winner in many elections.</a:t>
            </a:r>
          </a:p>
          <a:p>
            <a:r>
              <a:rPr lang="en-US" dirty="0" smtClean="0"/>
              <a:t>The single datum it does gather is frequently bogus.  Voters vote insincerely (strategically) for the “lesser evil.”</a:t>
            </a:r>
          </a:p>
          <a:p>
            <a:r>
              <a:rPr lang="en-US" dirty="0" smtClean="0"/>
              <a:t>It easily can and does elect candidates that more voters dislike than like!  This should </a:t>
            </a:r>
            <a:r>
              <a:rPr lang="en-US" u="sng" dirty="0" smtClean="0"/>
              <a:t>never</a:t>
            </a:r>
            <a:r>
              <a:rPr lang="en-US" dirty="0" smtClean="0"/>
              <a:t> happen.  (Duh!)</a:t>
            </a:r>
          </a:p>
          <a:p>
            <a:r>
              <a:rPr lang="en-US" dirty="0" smtClean="0"/>
              <a:t>Plurality actually is a main cause of the increasing polarization and divisiveness we are experiencing.</a:t>
            </a:r>
            <a:endParaRPr lang="en-US" dirty="0"/>
          </a:p>
        </p:txBody>
      </p:sp>
    </p:spTree>
    <p:extLst>
      <p:ext uri="{BB962C8B-B14F-4D97-AF65-F5344CB8AC3E}">
        <p14:creationId xmlns:p14="http://schemas.microsoft.com/office/powerpoint/2010/main" val="16687659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b="1" u="sng" dirty="0" smtClean="0"/>
              <a:t>Instructions For Officials (BAWV)</a:t>
            </a:r>
            <a:endParaRPr lang="en-US" b="1" u="sng" dirty="0"/>
          </a:p>
        </p:txBody>
      </p:sp>
      <p:sp>
        <p:nvSpPr>
          <p:cNvPr id="3" name="Content Placeholder 2"/>
          <p:cNvSpPr>
            <a:spLocks noGrp="1"/>
          </p:cNvSpPr>
          <p:nvPr>
            <p:ph idx="1"/>
          </p:nvPr>
        </p:nvSpPr>
        <p:spPr>
          <a:xfrm>
            <a:off x="457200" y="1143000"/>
            <a:ext cx="8229600" cy="5410200"/>
          </a:xfrm>
        </p:spPr>
        <p:txBody>
          <a:bodyPr>
            <a:normAutofit fontScale="55000" lnSpcReduction="20000"/>
          </a:bodyPr>
          <a:lstStyle/>
          <a:p>
            <a:pPr marL="514350" lvl="0" indent="-514350">
              <a:buFont typeface="+mj-lt"/>
              <a:buAutoNum type="arabicPeriod"/>
            </a:pPr>
            <a:r>
              <a:rPr lang="en-US" dirty="0"/>
              <a:t>Total the “Best” votes for each candidate; call this total “B.”  Total the “Alternate” votes for each candidate; call this number “A.”  Total the “Worst” votes for each candidate; call this total “W.”  Add “B” plus “A” plus “W” for each candidate; call this sum “V.”  Compute one plus one percent (rounded to the nearest number of voters) of the largest “V” that any single candidate received; call this number “MV.”</a:t>
            </a:r>
          </a:p>
          <a:p>
            <a:pPr marL="514350" lvl="0" indent="-514350">
              <a:buFont typeface="+mj-lt"/>
              <a:buAutoNum type="arabicPeriod"/>
            </a:pPr>
            <a:r>
              <a:rPr lang="en-US" dirty="0"/>
              <a:t>Eliminate any candidate that has a “V” less than “MV.”  Upon eliminating each candidate, unmark the “Best” “box” for any ballots which have selected the candidate being eliminated as “Best.”  For any ballot on which the “Best” box is being unmarked and for which an “Alternate” is marked, change the “Alternate” candidate to “Best.”</a:t>
            </a:r>
          </a:p>
          <a:p>
            <a:pPr marL="514350" lvl="0" indent="-514350">
              <a:buFont typeface="+mj-lt"/>
              <a:buAutoNum type="arabicPeriod"/>
            </a:pPr>
            <a:r>
              <a:rPr lang="en-US" dirty="0"/>
              <a:t> Total the “Best” votes for each candidate; call this total “B.”   Subtract “W” from “B” for each remaining candidate; call this difference “N.”</a:t>
            </a:r>
          </a:p>
          <a:p>
            <a:pPr marL="514350" lvl="0" indent="-514350">
              <a:buFont typeface="+mj-lt"/>
              <a:buAutoNum type="arabicPeriod"/>
            </a:pPr>
            <a:r>
              <a:rPr lang="en-US" dirty="0"/>
              <a:t>If only one candidate remains and its “N” is not negative, declare that candidate the winner.  If either no candidates remain or one remains, but with negative “N,” there is no </a:t>
            </a:r>
            <a:r>
              <a:rPr lang="en-US" dirty="0" smtClean="0"/>
              <a:t>winner (NOTA won).</a:t>
            </a:r>
            <a:endParaRPr lang="en-US" dirty="0"/>
          </a:p>
          <a:p>
            <a:pPr marL="514350" indent="-514350">
              <a:buFont typeface="+mj-lt"/>
              <a:buAutoNum type="arabicPeriod"/>
            </a:pPr>
            <a:r>
              <a:rPr lang="en-US" dirty="0"/>
              <a:t>Eliminate the candidate which has the lowest positive (or most negative) “N.”  (If there should be a tie for lowest “N,” then eliminate the tied candidate which has the lowest “V.”)  Unmark the “Best” “box” for any ballots which have selected the candidate being eliminated as “Best.”  For any ballot on which the “Best” box is being unmarked and for which an “Alternate” is marked, change the “Alternate” candidate to “Best.”  Go back to step 4.</a:t>
            </a:r>
          </a:p>
        </p:txBody>
      </p:sp>
    </p:spTree>
    <p:extLst>
      <p:ext uri="{BB962C8B-B14F-4D97-AF65-F5344CB8AC3E}">
        <p14:creationId xmlns:p14="http://schemas.microsoft.com/office/powerpoint/2010/main" val="13644165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b="1" u="sng" dirty="0" smtClean="0"/>
              <a:t>Notes (AADV and BAWV)</a:t>
            </a:r>
            <a:endParaRPr lang="en-US" b="1" u="sng" dirty="0"/>
          </a:p>
        </p:txBody>
      </p:sp>
      <p:sp>
        <p:nvSpPr>
          <p:cNvPr id="3" name="Content Placeholder 2"/>
          <p:cNvSpPr>
            <a:spLocks noGrp="1"/>
          </p:cNvSpPr>
          <p:nvPr>
            <p:ph idx="1"/>
          </p:nvPr>
        </p:nvSpPr>
        <p:spPr>
          <a:xfrm>
            <a:off x="381000" y="1066800"/>
            <a:ext cx="8305800" cy="5486400"/>
          </a:xfrm>
        </p:spPr>
        <p:txBody>
          <a:bodyPr>
            <a:normAutofit fontScale="62500" lnSpcReduction="20000"/>
          </a:bodyPr>
          <a:lstStyle/>
          <a:p>
            <a:pPr marL="514350" indent="-514350">
              <a:buFont typeface="+mj-lt"/>
              <a:buAutoNum type="arabicPeriod"/>
            </a:pPr>
            <a:r>
              <a:rPr lang="en-US" dirty="0"/>
              <a:t>Because it is at least a possibility that all candidates on the ballot could </a:t>
            </a:r>
            <a:r>
              <a:rPr lang="en-US" dirty="0" smtClean="0"/>
              <a:t>be </a:t>
            </a:r>
            <a:r>
              <a:rPr lang="en-US" dirty="0"/>
              <a:t>“lackluster,” the winning net vote total could be fairly low (very sad).  Conceivably, a write-in (or other obscure) candidate could then achieve a winning score.  Therefore, it is required that a candidate must have received at least a “reasonable” amount of voter interest in order to qualify.  Therefore, the total number of voters weighing in on each candidate (either for or against) is totaled.  Any candidate is eliminated that has a total less than one voter plus one percent (rounded to the nearest voter) of the highest total that any single candidate received.</a:t>
            </a:r>
          </a:p>
          <a:p>
            <a:pPr marL="514350" indent="-514350">
              <a:buFont typeface="+mj-lt"/>
              <a:buAutoNum type="arabicPeriod"/>
            </a:pPr>
            <a:r>
              <a:rPr lang="en-US" dirty="0" smtClean="0"/>
              <a:t>It </a:t>
            </a:r>
            <a:r>
              <a:rPr lang="en-US" dirty="0"/>
              <a:t>is possible, though unlikely, that there could be no winner; that is, no remaining candidate with a positive or zero N.  (Candidates with such “high negatives” would simply not be nominated, especially if BAWV or AADV were used during the nominating process</a:t>
            </a:r>
            <a:r>
              <a:rPr lang="en-US" dirty="0" smtClean="0"/>
              <a:t>!)  If </a:t>
            </a:r>
            <a:r>
              <a:rPr lang="en-US" dirty="0"/>
              <a:t>there should be no winner, another election should be held.  No candidate that received a negative N should be allowed to run again.  This is the equivalent of the common practice of always having the option to vote for NOTA (None Of The Above).  It is a defect of Plurality, IRV, Approval and virtually all other voting methods that they are unable to sensibly handle this situation (they will instead force the election of a candidate disliked by a majority of voters</a:t>
            </a:r>
            <a:r>
              <a:rPr lang="en-US" dirty="0" smtClean="0"/>
              <a:t>).</a:t>
            </a:r>
          </a:p>
          <a:p>
            <a:pPr marL="514350" indent="-514350">
              <a:buFont typeface="+mj-lt"/>
              <a:buAutoNum type="arabicPeriod"/>
            </a:pPr>
            <a:r>
              <a:rPr lang="en-US" dirty="0" smtClean="0"/>
              <a:t>Software is available that handles BAWV, AADV and Plurality.</a:t>
            </a:r>
          </a:p>
        </p:txBody>
      </p:sp>
    </p:spTree>
    <p:extLst>
      <p:ext uri="{BB962C8B-B14F-4D97-AF65-F5344CB8AC3E}">
        <p14:creationId xmlns:p14="http://schemas.microsoft.com/office/powerpoint/2010/main" val="1345685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u="sng" dirty="0" smtClean="0"/>
              <a:t>How Plurality Causes Polarization</a:t>
            </a:r>
            <a:endParaRPr lang="en-US" b="1" u="sng" dirty="0"/>
          </a:p>
        </p:txBody>
      </p:sp>
      <p:sp>
        <p:nvSpPr>
          <p:cNvPr id="3" name="Content Placeholder 2"/>
          <p:cNvSpPr>
            <a:spLocks noGrp="1"/>
          </p:cNvSpPr>
          <p:nvPr>
            <p:ph idx="1"/>
          </p:nvPr>
        </p:nvSpPr>
        <p:spPr>
          <a:xfrm>
            <a:off x="457200" y="1295400"/>
            <a:ext cx="8229600" cy="4953000"/>
          </a:xfrm>
        </p:spPr>
        <p:txBody>
          <a:bodyPr>
            <a:normAutofit fontScale="92500" lnSpcReduction="10000"/>
          </a:bodyPr>
          <a:lstStyle/>
          <a:p>
            <a:r>
              <a:rPr lang="en-US" dirty="0" smtClean="0"/>
              <a:t>Most election races are decided by just a few percentage points.</a:t>
            </a:r>
          </a:p>
          <a:p>
            <a:r>
              <a:rPr lang="en-US" dirty="0" smtClean="0"/>
              <a:t>Since turnout normally is only 20% to 60%, the best strategy to win is to nominate </a:t>
            </a:r>
            <a:r>
              <a:rPr lang="en-US" dirty="0" smtClean="0"/>
              <a:t>“extreme” polarizing </a:t>
            </a:r>
            <a:r>
              <a:rPr lang="en-US" dirty="0" smtClean="0"/>
              <a:t>candidates who will drive a few additional points of turnout of “base voters.”  (Especially since it’s virtually impossible to attract votes from “the extreme opposite side.”)</a:t>
            </a:r>
          </a:p>
          <a:p>
            <a:r>
              <a:rPr lang="en-US" dirty="0" smtClean="0"/>
              <a:t>Thus, polarization keeps on getting worse and there is no way to escape from this destructive positive feedback loop.</a:t>
            </a:r>
            <a:endParaRPr lang="en-US" dirty="0"/>
          </a:p>
        </p:txBody>
      </p:sp>
    </p:spTree>
    <p:extLst>
      <p:ext uri="{BB962C8B-B14F-4D97-AF65-F5344CB8AC3E}">
        <p14:creationId xmlns:p14="http://schemas.microsoft.com/office/powerpoint/2010/main" val="1615746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b="1" u="sng" dirty="0" smtClean="0"/>
              <a:t>A Very Brief History</a:t>
            </a:r>
            <a:endParaRPr lang="en-US" b="1" u="sng" dirty="0"/>
          </a:p>
        </p:txBody>
      </p:sp>
      <p:sp>
        <p:nvSpPr>
          <p:cNvPr id="3" name="Content Placeholder 2"/>
          <p:cNvSpPr>
            <a:spLocks noGrp="1"/>
          </p:cNvSpPr>
          <p:nvPr>
            <p:ph idx="1"/>
          </p:nvPr>
        </p:nvSpPr>
        <p:spPr>
          <a:xfrm>
            <a:off x="381000" y="990600"/>
            <a:ext cx="8458200" cy="5486400"/>
          </a:xfrm>
        </p:spPr>
        <p:txBody>
          <a:bodyPr>
            <a:normAutofit fontScale="77500" lnSpcReduction="20000"/>
          </a:bodyPr>
          <a:lstStyle/>
          <a:p>
            <a:r>
              <a:rPr lang="en-US" dirty="0" smtClean="0"/>
              <a:t>A number of different voting methods have been used over the centuries, but Plurality is </a:t>
            </a:r>
            <a:r>
              <a:rPr lang="en-US" dirty="0" smtClean="0"/>
              <a:t>used </a:t>
            </a:r>
            <a:r>
              <a:rPr lang="en-US" dirty="0" smtClean="0"/>
              <a:t>most </a:t>
            </a:r>
            <a:r>
              <a:rPr lang="en-US" dirty="0" smtClean="0"/>
              <a:t>often because of its extreme simplicity (it’s </a:t>
            </a:r>
            <a:r>
              <a:rPr lang="en-US" u="sng" dirty="0" smtClean="0"/>
              <a:t>too</a:t>
            </a:r>
            <a:r>
              <a:rPr lang="en-US" dirty="0" smtClean="0"/>
              <a:t> simple).</a:t>
            </a:r>
          </a:p>
          <a:p>
            <a:r>
              <a:rPr lang="en-US" dirty="0" smtClean="0"/>
              <a:t>In the late 1700’s, two French scholars (Nicolas de Condorcet and Jean-Charles de </a:t>
            </a:r>
            <a:r>
              <a:rPr lang="en-US" dirty="0" err="1" smtClean="0"/>
              <a:t>Borda</a:t>
            </a:r>
            <a:r>
              <a:rPr lang="en-US" dirty="0" smtClean="0"/>
              <a:t>) pointed out serious deficiencies with Plurality and kicked off the quest for a good voting method.</a:t>
            </a:r>
          </a:p>
          <a:p>
            <a:r>
              <a:rPr lang="en-US" dirty="0" smtClean="0"/>
              <a:t>The quest has continued for 250 years!  Hundreds of voting methods have been proposed, analyzed and debated without any resolution.  The problem has turned out to be a whole lot trickier than it seems.</a:t>
            </a:r>
          </a:p>
          <a:p>
            <a:r>
              <a:rPr lang="en-US" dirty="0" smtClean="0"/>
              <a:t>Two main “cults” have formed: One advocates IRV (Instant Runoff Voting) and the other advocates AV (Approval Voting).</a:t>
            </a:r>
          </a:p>
          <a:p>
            <a:r>
              <a:rPr lang="en-US" dirty="0" smtClean="0"/>
              <a:t>In 2019 and 2020, comprehensive election simulation studies greatly clarified the many dimensions of the problem and provided some definitive answers.</a:t>
            </a:r>
            <a:endParaRPr lang="en-US" dirty="0"/>
          </a:p>
        </p:txBody>
      </p:sp>
    </p:spTree>
    <p:extLst>
      <p:ext uri="{BB962C8B-B14F-4D97-AF65-F5344CB8AC3E}">
        <p14:creationId xmlns:p14="http://schemas.microsoft.com/office/powerpoint/2010/main" val="4117848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u="sng" dirty="0" smtClean="0"/>
              <a:t>The Very First Step</a:t>
            </a:r>
            <a:endParaRPr lang="en-US" b="1" u="sng"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pPr marL="0" indent="0">
              <a:buNone/>
            </a:pPr>
            <a:r>
              <a:rPr lang="en-US" dirty="0" smtClean="0"/>
              <a:t>Before attempting to design anything, it is essential to define explicitly what the design is intended to accomplish.  (This step often seems to be glossed over or even skipped entirely.)  The following </a:t>
            </a:r>
            <a:r>
              <a:rPr lang="en-US" u="sng" dirty="0" smtClean="0"/>
              <a:t>two</a:t>
            </a:r>
            <a:r>
              <a:rPr lang="en-US" dirty="0" smtClean="0"/>
              <a:t> </a:t>
            </a:r>
            <a:r>
              <a:rPr lang="en-US" u="sng" dirty="0" smtClean="0"/>
              <a:t>foundational</a:t>
            </a:r>
            <a:r>
              <a:rPr lang="en-US" dirty="0" smtClean="0"/>
              <a:t> </a:t>
            </a:r>
            <a:r>
              <a:rPr lang="en-US" u="sng" dirty="0" smtClean="0"/>
              <a:t>definitions</a:t>
            </a:r>
            <a:r>
              <a:rPr lang="en-US" dirty="0" smtClean="0"/>
              <a:t> underlie everything:</a:t>
            </a:r>
          </a:p>
          <a:p>
            <a:pPr marL="0" indent="0">
              <a:spcBef>
                <a:spcPts val="1200"/>
              </a:spcBef>
              <a:buNone/>
            </a:pPr>
            <a:r>
              <a:rPr lang="en-US" b="1" dirty="0" smtClean="0"/>
              <a:t>1.  The primary and overriding objective of any public election is to make the “best” possible choice </a:t>
            </a:r>
            <a:r>
              <a:rPr lang="en-US" dirty="0" smtClean="0"/>
              <a:t>(with the caveat that decision-making power be kept reasonably dispersed)</a:t>
            </a:r>
            <a:r>
              <a:rPr lang="en-US" b="1" dirty="0" smtClean="0"/>
              <a:t>.</a:t>
            </a:r>
            <a:endParaRPr lang="en-US" sz="900" b="1" dirty="0" smtClean="0"/>
          </a:p>
          <a:p>
            <a:pPr marL="0" indent="0">
              <a:buNone/>
            </a:pPr>
            <a:r>
              <a:rPr lang="en-US" b="1" dirty="0" smtClean="0"/>
              <a:t>2.  The best choice is that election outcome which maximizes the total satisfaction, net of dissatisfaction, summed over all voters who voted.</a:t>
            </a:r>
          </a:p>
          <a:p>
            <a:pPr marL="0" indent="0" algn="ctr">
              <a:buNone/>
            </a:pPr>
            <a:r>
              <a:rPr lang="en-US" sz="2600" b="1" dirty="0" smtClean="0"/>
              <a:t>NOTE: </a:t>
            </a:r>
            <a:r>
              <a:rPr lang="en-US" sz="2600" dirty="0" smtClean="0"/>
              <a:t>“Fairness” is </a:t>
            </a:r>
            <a:r>
              <a:rPr lang="en-US" sz="2600" u="sng" dirty="0" smtClean="0"/>
              <a:t>NOT</a:t>
            </a:r>
            <a:r>
              <a:rPr lang="en-US" sz="2600" dirty="0" smtClean="0"/>
              <a:t> an issue!</a:t>
            </a:r>
            <a:endParaRPr lang="en-US" sz="2600" b="1" dirty="0" smtClean="0"/>
          </a:p>
        </p:txBody>
      </p:sp>
    </p:spTree>
    <p:extLst>
      <p:ext uri="{BB962C8B-B14F-4D97-AF65-F5344CB8AC3E}">
        <p14:creationId xmlns:p14="http://schemas.microsoft.com/office/powerpoint/2010/main" val="1445797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u="sng" dirty="0" smtClean="0"/>
              <a:t>The Perfect “Voting Method”</a:t>
            </a:r>
            <a:endParaRPr lang="en-US" b="1" u="sng" dirty="0"/>
          </a:p>
        </p:txBody>
      </p:sp>
      <p:sp>
        <p:nvSpPr>
          <p:cNvPr id="3" name="Content Placeholder 2"/>
          <p:cNvSpPr>
            <a:spLocks noGrp="1"/>
          </p:cNvSpPr>
          <p:nvPr>
            <p:ph idx="1"/>
          </p:nvPr>
        </p:nvSpPr>
        <p:spPr>
          <a:xfrm>
            <a:off x="381000" y="1219200"/>
            <a:ext cx="8382000" cy="5334000"/>
          </a:xfrm>
        </p:spPr>
        <p:txBody>
          <a:bodyPr>
            <a:normAutofit fontScale="92500" lnSpcReduction="20000"/>
          </a:bodyPr>
          <a:lstStyle/>
          <a:p>
            <a:r>
              <a:rPr lang="en-US" dirty="0" smtClean="0"/>
              <a:t>Each voter has an opinion (degree of satisfaction or dissatisfaction) for each candidate.  It can be strongly positive, strongly negative or anything in between.  It is near zero (no opinion) for candidates the voter just doesn’t care much about one way or the </a:t>
            </a:r>
            <a:r>
              <a:rPr lang="en-US" dirty="0"/>
              <a:t>other, and </a:t>
            </a:r>
            <a:r>
              <a:rPr lang="en-US" dirty="0" smtClean="0"/>
              <a:t>also zero for ones they don’t know anything about.</a:t>
            </a:r>
          </a:p>
          <a:p>
            <a:r>
              <a:rPr lang="en-US" dirty="0" smtClean="0"/>
              <a:t>Suppose we have a machine (a “</a:t>
            </a:r>
            <a:r>
              <a:rPr lang="en-US" dirty="0" err="1" smtClean="0"/>
              <a:t>satometer</a:t>
            </a:r>
            <a:r>
              <a:rPr lang="en-US" dirty="0" smtClean="0"/>
              <a:t>”) which can measure each voter’s </a:t>
            </a:r>
            <a:r>
              <a:rPr lang="en-US" u="sng" dirty="0" smtClean="0"/>
              <a:t>sincere</a:t>
            </a:r>
            <a:r>
              <a:rPr lang="en-US" dirty="0" smtClean="0"/>
              <a:t> amount of satisfaction or dissatisfaction for each candidate.  The correct winner is determined simply by summing the satisfaction amounts for each candidate and choosing the one with the highest positive total.</a:t>
            </a:r>
            <a:endParaRPr lang="en-US" dirty="0"/>
          </a:p>
        </p:txBody>
      </p:sp>
    </p:spTree>
    <p:extLst>
      <p:ext uri="{BB962C8B-B14F-4D97-AF65-F5344CB8AC3E}">
        <p14:creationId xmlns:p14="http://schemas.microsoft.com/office/powerpoint/2010/main" val="1864529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u="sng" dirty="0" smtClean="0"/>
              <a:t>A Consequence To Be Squarely Faced</a:t>
            </a:r>
            <a:endParaRPr lang="en-US" b="1" u="sng" dirty="0"/>
          </a:p>
        </p:txBody>
      </p:sp>
      <p:sp>
        <p:nvSpPr>
          <p:cNvPr id="3" name="Content Placeholder 2"/>
          <p:cNvSpPr>
            <a:spLocks noGrp="1"/>
          </p:cNvSpPr>
          <p:nvPr>
            <p:ph idx="1"/>
          </p:nvPr>
        </p:nvSpPr>
        <p:spPr>
          <a:xfrm>
            <a:off x="457200" y="1371600"/>
            <a:ext cx="8229600" cy="4953000"/>
          </a:xfrm>
        </p:spPr>
        <p:txBody>
          <a:bodyPr>
            <a:normAutofit/>
          </a:bodyPr>
          <a:lstStyle/>
          <a:p>
            <a:pPr marL="0" indent="0">
              <a:buNone/>
            </a:pPr>
            <a:r>
              <a:rPr lang="en-US" dirty="0" smtClean="0"/>
              <a:t>Accepting the definition of “best decision” as stated means the majoritarian principle must be abandoned!</a:t>
            </a:r>
          </a:p>
          <a:p>
            <a:pPr marL="400050" lvl="1" indent="0">
              <a:buNone/>
            </a:pPr>
            <a:r>
              <a:rPr lang="en-US" b="1" dirty="0" smtClean="0"/>
              <a:t>Explanation:</a:t>
            </a:r>
            <a:r>
              <a:rPr lang="en-US" dirty="0" smtClean="0"/>
              <a:t>  If the majority is only </a:t>
            </a:r>
            <a:r>
              <a:rPr lang="en-US" u="sng" dirty="0" smtClean="0"/>
              <a:t>very weakly satisfied</a:t>
            </a:r>
            <a:r>
              <a:rPr lang="en-US" dirty="0" smtClean="0"/>
              <a:t> (or dissatisfied) by one option and the minority is </a:t>
            </a:r>
            <a:r>
              <a:rPr lang="en-US" u="sng" dirty="0" smtClean="0"/>
              <a:t>very strongly dissatisfied</a:t>
            </a:r>
            <a:r>
              <a:rPr lang="en-US" dirty="0" smtClean="0"/>
              <a:t> (or satisfied) with the other, there are a few “boundary” cases where the minority should prevail over the majority.  As we will see with election simulations, this does occur in a very small percentage of elections.</a:t>
            </a:r>
            <a:endParaRPr lang="en-US" dirty="0"/>
          </a:p>
        </p:txBody>
      </p:sp>
    </p:spTree>
    <p:extLst>
      <p:ext uri="{BB962C8B-B14F-4D97-AF65-F5344CB8AC3E}">
        <p14:creationId xmlns:p14="http://schemas.microsoft.com/office/powerpoint/2010/main" val="1411753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990600"/>
          </a:xfrm>
        </p:spPr>
        <p:txBody>
          <a:bodyPr>
            <a:normAutofit fontScale="90000"/>
          </a:bodyPr>
          <a:lstStyle/>
          <a:p>
            <a:r>
              <a:rPr lang="en-US" b="1" u="sng" dirty="0" smtClean="0"/>
              <a:t>No Real Voting Method Can Be Perfect</a:t>
            </a:r>
            <a:endParaRPr lang="en-US" b="1" u="sng" dirty="0"/>
          </a:p>
        </p:txBody>
      </p:sp>
      <p:sp>
        <p:nvSpPr>
          <p:cNvPr id="3" name="Content Placeholder 2"/>
          <p:cNvSpPr>
            <a:spLocks noGrp="1"/>
          </p:cNvSpPr>
          <p:nvPr>
            <p:ph idx="1"/>
          </p:nvPr>
        </p:nvSpPr>
        <p:spPr>
          <a:xfrm>
            <a:off x="381000" y="1219200"/>
            <a:ext cx="8305800" cy="5181600"/>
          </a:xfrm>
        </p:spPr>
        <p:txBody>
          <a:bodyPr>
            <a:normAutofit fontScale="85000" lnSpcReduction="20000"/>
          </a:bodyPr>
          <a:lstStyle/>
          <a:p>
            <a:r>
              <a:rPr lang="en-US" dirty="0" smtClean="0"/>
              <a:t>We don’t have a “</a:t>
            </a:r>
            <a:r>
              <a:rPr lang="en-US" dirty="0" err="1" smtClean="0"/>
              <a:t>satometer</a:t>
            </a:r>
            <a:r>
              <a:rPr lang="en-US" dirty="0" smtClean="0"/>
              <a:t>” to read voters’ minds and collect guaranteed accurate and sincere data, so we must ask voters for their opinions.</a:t>
            </a:r>
          </a:p>
          <a:p>
            <a:r>
              <a:rPr lang="en-US" dirty="0" smtClean="0"/>
              <a:t>Voters </a:t>
            </a:r>
            <a:r>
              <a:rPr lang="en-US" u="sng" dirty="0" smtClean="0"/>
              <a:t>will</a:t>
            </a:r>
            <a:r>
              <a:rPr lang="en-US" dirty="0" smtClean="0"/>
              <a:t> lie (vote strategically) if they think (rightly or wrongly) that it will make their ballot have a greater impact on the outcome.</a:t>
            </a:r>
          </a:p>
          <a:p>
            <a:r>
              <a:rPr lang="en-US" dirty="0" smtClean="0"/>
              <a:t>Some voting methods are more susceptible to manipulation by strategic voting than others, but none can be completely immune (the </a:t>
            </a:r>
            <a:r>
              <a:rPr lang="en-US" dirty="0" err="1" smtClean="0"/>
              <a:t>Gibbard</a:t>
            </a:r>
            <a:r>
              <a:rPr lang="en-US" dirty="0" smtClean="0"/>
              <a:t>-Satterthwaite theorem, as extended).</a:t>
            </a:r>
          </a:p>
          <a:p>
            <a:r>
              <a:rPr lang="en-US" dirty="0" smtClean="0"/>
              <a:t>There also is always some amount of garbage data or “noise” (from clueless or careless voters).</a:t>
            </a:r>
          </a:p>
          <a:p>
            <a:r>
              <a:rPr lang="en-US" u="sng" dirty="0" smtClean="0"/>
              <a:t>All</a:t>
            </a:r>
            <a:r>
              <a:rPr lang="en-US" dirty="0" smtClean="0"/>
              <a:t> real-world voting methods </a:t>
            </a:r>
            <a:r>
              <a:rPr lang="en-US" i="1" dirty="0" smtClean="0"/>
              <a:t>will</a:t>
            </a:r>
            <a:r>
              <a:rPr lang="en-US" dirty="0" smtClean="0"/>
              <a:t> make some mistakes (i.e. choose winners that don’t maximize satisfaction).</a:t>
            </a:r>
            <a:endParaRPr lang="en-US" dirty="0"/>
          </a:p>
        </p:txBody>
      </p:sp>
    </p:spTree>
    <p:extLst>
      <p:ext uri="{BB962C8B-B14F-4D97-AF65-F5344CB8AC3E}">
        <p14:creationId xmlns:p14="http://schemas.microsoft.com/office/powerpoint/2010/main" val="4063220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1526</TotalTime>
  <Words>2879</Words>
  <Application>Microsoft Office PowerPoint</Application>
  <PresentationFormat>On-screen Show (4:3)</PresentationFormat>
  <Paragraphs>134</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The Largest Single Identifiable (and fixable) Obstacle to Anyone Becoming Truly and Seriously Competitive With the Two Old Declining Parties Is Continued Use of the Plurality Voting Method !</vt:lpstr>
      <vt:lpstr>What’s Wrong With Plurality ?</vt:lpstr>
      <vt:lpstr>How Plurality Causes Polarization</vt:lpstr>
      <vt:lpstr>A Very Brief History</vt:lpstr>
      <vt:lpstr>The Very First Step</vt:lpstr>
      <vt:lpstr>The Perfect “Voting Method”</vt:lpstr>
      <vt:lpstr>A Consequence To Be Squarely Faced</vt:lpstr>
      <vt:lpstr>No Real Voting Method Can Be Perfect</vt:lpstr>
      <vt:lpstr>Criteria For Very Good Voting Methods</vt:lpstr>
      <vt:lpstr>What’s Been Going On For 250 Years?</vt:lpstr>
      <vt:lpstr>How To Design Very Good Voting Methods</vt:lpstr>
      <vt:lpstr>Simulating Elections</vt:lpstr>
      <vt:lpstr>PowerPoint Presentation</vt:lpstr>
      <vt:lpstr>The Most Important Things Learned</vt:lpstr>
      <vt:lpstr>The Most Important Things Learned</vt:lpstr>
      <vt:lpstr>PowerPoint Presentation</vt:lpstr>
      <vt:lpstr>What Are AADV and BAWV?</vt:lpstr>
      <vt:lpstr>How BAWV and AADV Work</vt:lpstr>
      <vt:lpstr>Key Benefits</vt:lpstr>
      <vt:lpstr>Definitive Recommendation</vt:lpstr>
      <vt:lpstr>BAWV  Paper Ballot</vt:lpstr>
      <vt:lpstr>PowerPoint Presentation</vt:lpstr>
      <vt:lpstr>PowerPoint Presentation</vt:lpstr>
      <vt:lpstr>PowerPoint Presentation</vt:lpstr>
      <vt:lpstr>More Information</vt:lpstr>
      <vt:lpstr>Instructions For Voters (AADV)</vt:lpstr>
      <vt:lpstr>Instructions For Voters (BAWV)</vt:lpstr>
      <vt:lpstr>Instructions For Officials (AADV)</vt:lpstr>
      <vt:lpstr>Instructions For Officials (BAWV)</vt:lpstr>
      <vt:lpstr>Notes (AADV and BAWV)</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Minet</dc:creator>
  <cp:lastModifiedBy>Roy Minet</cp:lastModifiedBy>
  <cp:revision>167</cp:revision>
  <dcterms:created xsi:type="dcterms:W3CDTF">2020-06-05T20:43:15Z</dcterms:created>
  <dcterms:modified xsi:type="dcterms:W3CDTF">2023-05-23T19:20:32Z</dcterms:modified>
</cp:coreProperties>
</file>