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7" r:id="rId5"/>
    <p:sldId id="259" r:id="rId6"/>
    <p:sldId id="265" r:id="rId7"/>
    <p:sldId id="260" r:id="rId8"/>
    <p:sldId id="263" r:id="rId9"/>
    <p:sldId id="264" r:id="rId10"/>
    <p:sldId id="266" r:id="rId11"/>
    <p:sldId id="267" r:id="rId12"/>
    <p:sldId id="276" r:id="rId13"/>
    <p:sldId id="269" r:id="rId14"/>
    <p:sldId id="270" r:id="rId15"/>
    <p:sldId id="274" r:id="rId16"/>
    <p:sldId id="277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588" autoAdjust="0"/>
  </p:normalViewPr>
  <p:slideViewPr>
    <p:cSldViewPr>
      <p:cViewPr varScale="1">
        <p:scale>
          <a:sx n="98" d="100"/>
          <a:sy n="98" d="100"/>
        </p:scale>
        <p:origin x="-3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5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4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5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1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9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78D7-8398-4950-9423-A0548262AE59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0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410200"/>
          </a:xfrm>
        </p:spPr>
        <p:txBody>
          <a:bodyPr>
            <a:normAutofit/>
          </a:bodyPr>
          <a:lstStyle/>
          <a:p>
            <a:r>
              <a:rPr lang="en-US" b="1" dirty="0" smtClean="0"/>
              <a:t>Guided Discussion Series</a:t>
            </a:r>
            <a:br>
              <a:rPr lang="en-US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6600" b="1" u="sng" dirty="0" smtClean="0"/>
              <a:t>Rational Thinking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b="1" dirty="0" smtClean="0"/>
              <a:t>Guide: Roy Minet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4572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Self Awareness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Self awareness is a “half step” above consciousness.</a:t>
            </a:r>
          </a:p>
          <a:p>
            <a:r>
              <a:rPr lang="en-US" dirty="0" smtClean="0"/>
              <a:t>It occurs when a conscious entity observes, deduces and understands that </a:t>
            </a:r>
            <a:r>
              <a:rPr lang="en-US" b="1" dirty="0" smtClean="0"/>
              <a:t>it</a:t>
            </a:r>
            <a:r>
              <a:rPr lang="en-US" dirty="0" smtClean="0"/>
              <a:t> is a specific part of reality and is able to clearly identify the part of reality that is itself.</a:t>
            </a:r>
          </a:p>
        </p:txBody>
      </p:sp>
    </p:spTree>
    <p:extLst>
      <p:ext uri="{BB962C8B-B14F-4D97-AF65-F5344CB8AC3E}">
        <p14:creationId xmlns:p14="http://schemas.microsoft.com/office/powerpoint/2010/main" val="49303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u="sng" dirty="0" smtClean="0"/>
              <a:t>Intelligence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Intelligence is a measure of an entity’s rational thinking capability.</a:t>
            </a:r>
          </a:p>
          <a:p>
            <a:r>
              <a:rPr lang="en-US" dirty="0" smtClean="0"/>
              <a:t>A balanced combination of the </a:t>
            </a:r>
            <a:r>
              <a:rPr lang="en-US" b="1" dirty="0" smtClean="0"/>
              <a:t>depth</a:t>
            </a:r>
            <a:r>
              <a:rPr lang="en-US" dirty="0" smtClean="0"/>
              <a:t>, </a:t>
            </a:r>
            <a:r>
              <a:rPr lang="en-US" b="1" dirty="0" smtClean="0"/>
              <a:t>breadth</a:t>
            </a:r>
            <a:r>
              <a:rPr lang="en-US" dirty="0" smtClean="0"/>
              <a:t>, </a:t>
            </a:r>
            <a:r>
              <a:rPr lang="en-US" b="1" dirty="0" smtClean="0"/>
              <a:t>accuracy</a:t>
            </a:r>
            <a:r>
              <a:rPr lang="en-US" dirty="0" smtClean="0"/>
              <a:t> and </a:t>
            </a:r>
            <a:r>
              <a:rPr lang="en-US" b="1" dirty="0" smtClean="0"/>
              <a:t>speed</a:t>
            </a:r>
            <a:r>
              <a:rPr lang="en-US" dirty="0" smtClean="0"/>
              <a:t> of rational thought is what is important.</a:t>
            </a:r>
          </a:p>
          <a:p>
            <a:r>
              <a:rPr lang="en-US" dirty="0" smtClean="0"/>
              <a:t>“AI” (Artificial Intelligence) is a misnomer and should instead be “NHI” (Non-Human Intelligence)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Wisdom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Wisdom can develop from lots of rational thinking experience and observations.</a:t>
            </a:r>
          </a:p>
          <a:p>
            <a:r>
              <a:rPr lang="en-US" dirty="0" smtClean="0"/>
              <a:t>It is the ability to quickly and correctly predict the consequences of an action based upon similar circumstances recalled from either previously thinking them through or from previous observations.</a:t>
            </a:r>
          </a:p>
          <a:p>
            <a:r>
              <a:rPr lang="en-US" dirty="0" smtClean="0"/>
              <a:t>The ability probably depends upon discovering underlying patterns and storing them as a handy “reference library” of shortcuts.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2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Characteristics of a Rational Thinker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Goal-directed behavior that seeks to understand as much of reality as possible with the highest possible degree of certainty</a:t>
            </a:r>
          </a:p>
          <a:p>
            <a:r>
              <a:rPr lang="en-US" dirty="0" smtClean="0"/>
              <a:t>Re-evaluating, refining and updating this understanding is an ongoing process</a:t>
            </a:r>
          </a:p>
          <a:p>
            <a:r>
              <a:rPr lang="en-US" dirty="0" smtClean="0"/>
              <a:t>Willing (even eager) to revise understandings based upon new information or correction of logic mistakes</a:t>
            </a:r>
          </a:p>
          <a:p>
            <a:r>
              <a:rPr lang="en-US" dirty="0" smtClean="0"/>
              <a:t>A self-preservation goal is not a required characteristic, but entities which developed through a Darwinian survival-of-the-fittest process are highly likely to have self-preservation as a strong goal.</a:t>
            </a:r>
          </a:p>
          <a:p>
            <a:r>
              <a:rPr lang="en-US" dirty="0" smtClean="0"/>
              <a:t>Rational thinking is a powerful tool for survival, which provided the “evolutionary force” </a:t>
            </a:r>
            <a:r>
              <a:rPr lang="en-US" smtClean="0"/>
              <a:t>which drove </a:t>
            </a:r>
            <a:r>
              <a:rPr lang="en-US" dirty="0" smtClean="0"/>
              <a:t>the evolution of rational thinking in humans.</a:t>
            </a:r>
          </a:p>
        </p:txBody>
      </p:sp>
    </p:spTree>
    <p:extLst>
      <p:ext uri="{BB962C8B-B14F-4D97-AF65-F5344CB8AC3E}">
        <p14:creationId xmlns:p14="http://schemas.microsoft.com/office/powerpoint/2010/main" val="6871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Rational Thought Resolves Differences Peacefully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When two individuals or groups disagree about something, there are only three things they can </a:t>
            </a:r>
            <a:r>
              <a:rPr lang="en-US" dirty="0" smtClean="0"/>
              <a:t>do: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T</a:t>
            </a:r>
            <a:r>
              <a:rPr lang="en-US" sz="3400" dirty="0" smtClean="0"/>
              <a:t>hey </a:t>
            </a:r>
            <a:r>
              <a:rPr lang="en-US" sz="3400" dirty="0"/>
              <a:t>can “agree to disagree” and walk away.  This may occur after a little or a lot of unproductive argument.  Of course, the issue has not been resolved and will return to haunt.  The vast majority of disagreements follow this path of inaction</a:t>
            </a:r>
            <a:r>
              <a:rPr lang="en-US" sz="3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T</a:t>
            </a:r>
            <a:r>
              <a:rPr lang="en-US" sz="3400" dirty="0" smtClean="0"/>
              <a:t>he </a:t>
            </a:r>
            <a:r>
              <a:rPr lang="en-US" sz="3400" dirty="0"/>
              <a:t>stronger side could use force to impose its view upon the weaker side.  The weaker side may still harbor its “incorrect” (now repressed) view, so a longer-lasting resolution may require “elimination” of the weaker side.  History is replete with examples, ranging from two-person duels to persecution, religious crusades and wars</a:t>
            </a:r>
            <a:r>
              <a:rPr lang="en-US" sz="3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B</a:t>
            </a:r>
            <a:r>
              <a:rPr lang="en-US" sz="3400" dirty="0" smtClean="0"/>
              <a:t>oth </a:t>
            </a:r>
            <a:r>
              <a:rPr lang="en-US" sz="3400" dirty="0"/>
              <a:t>sides could agree to settle their issue(s) by employing rational thought.  This is the </a:t>
            </a:r>
            <a:r>
              <a:rPr lang="en-US" sz="3400" i="1" dirty="0"/>
              <a:t>only</a:t>
            </a:r>
            <a:r>
              <a:rPr lang="en-US" sz="3400" dirty="0"/>
              <a:t> path guaranteed to actually resolve an issue – that is, both sides end up in agreement – and to resolve it peacefully (zero use of force)!</a:t>
            </a:r>
          </a:p>
        </p:txBody>
      </p:sp>
    </p:spTree>
    <p:extLst>
      <p:ext uri="{BB962C8B-B14F-4D97-AF65-F5344CB8AC3E}">
        <p14:creationId xmlns:p14="http://schemas.microsoft.com/office/powerpoint/2010/main" val="11514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b="1" u="sng" dirty="0" smtClean="0"/>
              <a:t>Non-rational Thinking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rational discussion with a non-rational thinker is very difficult </a:t>
            </a:r>
            <a:r>
              <a:rPr lang="en-US" smtClean="0"/>
              <a:t>(often </a:t>
            </a:r>
            <a:r>
              <a:rPr lang="en-US" dirty="0" smtClean="0"/>
              <a:t>impossible) and extremely unlikely to be productive!</a:t>
            </a:r>
          </a:p>
          <a:p>
            <a:r>
              <a:rPr lang="en-US" dirty="0" smtClean="0"/>
              <a:t>Two major causes of irrationality are </a:t>
            </a:r>
            <a:r>
              <a:rPr lang="en-US" b="1" dirty="0" smtClean="0"/>
              <a:t>uncontrolled emotions</a:t>
            </a:r>
            <a:r>
              <a:rPr lang="en-US" dirty="0" smtClean="0"/>
              <a:t> and </a:t>
            </a:r>
            <a:r>
              <a:rPr lang="en-US" b="1" dirty="0" smtClean="0"/>
              <a:t>faith</a:t>
            </a:r>
            <a:r>
              <a:rPr lang="en-US" dirty="0" smtClean="0"/>
              <a:t> (which by its very definition is not rational).</a:t>
            </a:r>
          </a:p>
          <a:p>
            <a:pPr marL="800100" lvl="2" indent="0">
              <a:buNone/>
            </a:pPr>
            <a:r>
              <a:rPr lang="en-US" sz="3200" dirty="0" smtClean="0"/>
              <a:t>Merriam-Webster:  faith – A firm belief in something for which there is no proof.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0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Irrational Thinking</a:t>
            </a:r>
            <a:br>
              <a:rPr lang="en-US" b="1" u="sng" dirty="0" smtClean="0"/>
            </a:br>
            <a:r>
              <a:rPr lang="en-US" b="1" u="sng" dirty="0" smtClean="0"/>
              <a:t>Can Cause Violence and Bloodshed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Over all of recorded history religion (faith) is the largest single, identifiable cause of violence and bloodshed in the world.  This remains true today.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01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Why Rational Thinking Is Scarce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Ignorance –</a:t>
            </a:r>
            <a:r>
              <a:rPr lang="en-US" dirty="0" smtClean="0"/>
              <a:t> Rational thinking should be taught by parents and in schools, but seldom is.  </a:t>
            </a:r>
            <a:r>
              <a:rPr lang="en-US" dirty="0"/>
              <a:t>F</a:t>
            </a:r>
            <a:r>
              <a:rPr lang="en-US" dirty="0" smtClean="0"/>
              <a:t>ew understand it and so can’t teach it.</a:t>
            </a:r>
          </a:p>
          <a:p>
            <a:r>
              <a:rPr lang="en-US" b="1" dirty="0" smtClean="0"/>
              <a:t>Laziness –</a:t>
            </a:r>
            <a:r>
              <a:rPr lang="en-US" dirty="0" smtClean="0"/>
              <a:t> Digging a ditch is hard work, but so is consistent rational thinking.  Few are willing to work at it – lack of commitment and self-discipline.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9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How would </a:t>
            </a:r>
            <a:r>
              <a:rPr lang="en-US" sz="5400" b="1" u="sng" dirty="0" smtClean="0"/>
              <a:t>you</a:t>
            </a:r>
            <a:r>
              <a:rPr lang="en-US" sz="5400" b="1" dirty="0" smtClean="0"/>
              <a:t> define</a:t>
            </a:r>
            <a:br>
              <a:rPr lang="en-US" sz="54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5400" b="1" dirty="0" smtClean="0"/>
              <a:t>“Rational Thinking”?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92744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b="1" u="sng" dirty="0" smtClean="0"/>
              <a:t>The Fathers of Logic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Aristotle (350BC Greek) – Syllogism (verbal)</a:t>
            </a:r>
          </a:p>
          <a:p>
            <a:r>
              <a:rPr lang="en-US" dirty="0" smtClean="0"/>
              <a:t>George Boole (1850 English) – Boolean logic (symbolic)</a:t>
            </a:r>
          </a:p>
        </p:txBody>
      </p:sp>
    </p:spTree>
    <p:extLst>
      <p:ext uri="{BB962C8B-B14F-4D97-AF65-F5344CB8AC3E}">
        <p14:creationId xmlns:p14="http://schemas.microsoft.com/office/powerpoint/2010/main" val="411784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u="sng" dirty="0" smtClean="0"/>
              <a:t>Logical Thinking</a:t>
            </a:r>
            <a:br>
              <a:rPr lang="en-US" sz="5400" b="1" u="sng" dirty="0" smtClean="0"/>
            </a:br>
            <a:r>
              <a:rPr lang="en-US" sz="2700" b="1" dirty="0" smtClean="0"/>
              <a:t>(or Deductive Reasoning)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u="sng" dirty="0" smtClean="0"/>
          </a:p>
          <a:p>
            <a:pPr marL="0" indent="0" algn="ctr">
              <a:buNone/>
            </a:pPr>
            <a:r>
              <a:rPr lang="en-US" sz="4300" b="1" u="sng" dirty="0" smtClean="0"/>
              <a:t>Premises</a:t>
            </a:r>
          </a:p>
          <a:p>
            <a:pPr marL="0" indent="0" algn="ctr">
              <a:buNone/>
            </a:pPr>
            <a:r>
              <a:rPr lang="en-US" dirty="0" smtClean="0"/>
              <a:t>Logic Step 1</a:t>
            </a:r>
          </a:p>
          <a:p>
            <a:pPr marL="0" indent="0" algn="ctr">
              <a:buNone/>
            </a:pPr>
            <a:r>
              <a:rPr lang="en-US" dirty="0" smtClean="0"/>
              <a:t>Logic Step 2</a:t>
            </a:r>
          </a:p>
          <a:p>
            <a:pPr marL="0" indent="0" algn="ctr">
              <a:buNone/>
            </a:pPr>
            <a:r>
              <a:rPr lang="en-US" dirty="0" smtClean="0"/>
              <a:t>                 </a:t>
            </a:r>
            <a:r>
              <a:rPr lang="en-US" sz="5400" dirty="0" smtClean="0"/>
              <a:t>…</a:t>
            </a:r>
            <a:r>
              <a:rPr lang="en-US" dirty="0" smtClean="0"/>
              <a:t> (other logic steps)</a:t>
            </a:r>
          </a:p>
          <a:p>
            <a:pPr marL="0" indent="0" algn="ctr">
              <a:buNone/>
            </a:pPr>
            <a:r>
              <a:rPr lang="en-US" sz="4300" dirty="0" smtClean="0"/>
              <a:t>    </a:t>
            </a:r>
            <a:r>
              <a:rPr lang="en-US" sz="4300" b="1" u="sng" dirty="0" smtClean="0"/>
              <a:t>Conclusion</a:t>
            </a:r>
            <a:endParaRPr lang="en-US" sz="4300" b="1" u="sng" dirty="0"/>
          </a:p>
        </p:txBody>
      </p:sp>
    </p:spTree>
    <p:extLst>
      <p:ext uri="{BB962C8B-B14F-4D97-AF65-F5344CB8AC3E}">
        <p14:creationId xmlns:p14="http://schemas.microsoft.com/office/powerpoint/2010/main" val="16687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u="sng" dirty="0" smtClean="0"/>
              <a:t>Rational Thinking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basis for rational thinking is the demonstrable fact that there is a single shared reality that is the same for everybody.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With some work, we can discover and understand many of </a:t>
            </a:r>
            <a:r>
              <a:rPr lang="en-US" dirty="0" smtClean="0"/>
              <a:t>the properties and </a:t>
            </a:r>
            <a:r>
              <a:rPr lang="en-US" dirty="0"/>
              <a:t>basic principles which </a:t>
            </a:r>
            <a:r>
              <a:rPr lang="en-US" dirty="0" smtClean="0"/>
              <a:t>make up and govern </a:t>
            </a:r>
            <a:r>
              <a:rPr lang="en-US" dirty="0"/>
              <a:t>our reality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Building upon </a:t>
            </a:r>
            <a:r>
              <a:rPr lang="en-US" dirty="0" smtClean="0"/>
              <a:t>solid basic </a:t>
            </a:r>
            <a:r>
              <a:rPr lang="en-US" dirty="0"/>
              <a:t>principles with sound </a:t>
            </a:r>
            <a:r>
              <a:rPr lang="en-US" dirty="0" smtClean="0"/>
              <a:t>logical thinking, </a:t>
            </a:r>
            <a:r>
              <a:rPr lang="en-US" dirty="0"/>
              <a:t>we can </a:t>
            </a:r>
            <a:r>
              <a:rPr lang="en-US"/>
              <a:t>deduce </a:t>
            </a:r>
            <a:r>
              <a:rPr lang="en-US" smtClean="0"/>
              <a:t>useful higher-level </a:t>
            </a:r>
            <a:r>
              <a:rPr lang="en-US" dirty="0"/>
              <a:t>conclusions regarding how things work.</a:t>
            </a:r>
          </a:p>
        </p:txBody>
      </p:sp>
    </p:spTree>
    <p:extLst>
      <p:ext uri="{BB962C8B-B14F-4D97-AF65-F5344CB8AC3E}">
        <p14:creationId xmlns:p14="http://schemas.microsoft.com/office/powerpoint/2010/main" val="14457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Rational Thinking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Rational thinking is logical thinking with certain restrictions on the premises:</a:t>
            </a:r>
          </a:p>
          <a:p>
            <a:pPr marL="0" indent="0">
              <a:buNone/>
            </a:pPr>
            <a:r>
              <a:rPr lang="en-US" dirty="0" smtClean="0"/>
              <a:t>There must be a high degree of confidence that all premises can be verified as valid representations of reality.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Validating Properties, Principles</a:t>
            </a:r>
            <a:br>
              <a:rPr lang="en-US" b="1" u="sng" dirty="0" smtClean="0"/>
            </a:br>
            <a:r>
              <a:rPr lang="en-US" b="1" u="sng" dirty="0" smtClean="0"/>
              <a:t>and Conclusions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 is important that all properties, principles and conclusions be validated against reality with documented (published) tests or experiments and logic.</a:t>
            </a:r>
          </a:p>
          <a:p>
            <a:r>
              <a:rPr lang="en-US" dirty="0" smtClean="0"/>
              <a:t>Then anyone anywhere any time can repeat such a test or experiment to satisfy themselves that results really do represent the reality we all share.</a:t>
            </a:r>
          </a:p>
          <a:p>
            <a:r>
              <a:rPr lang="en-US" dirty="0" smtClean="0"/>
              <a:t>If you claim something is an aspect of reality, you must be able to tell others how they can independently demonstrate/verify for themselves that it actually is real!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2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868362"/>
          </a:xfrm>
        </p:spPr>
        <p:txBody>
          <a:bodyPr>
            <a:normAutofit/>
          </a:bodyPr>
          <a:lstStyle/>
          <a:p>
            <a:r>
              <a:rPr lang="en-US" b="1" u="sng" dirty="0"/>
              <a:t>T</a:t>
            </a:r>
            <a:r>
              <a:rPr lang="en-US" b="1" u="sng" dirty="0" smtClean="0"/>
              <a:t>he “Scientific Method”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What we have defined to be “rational thinking” pretty much corresponds to what is commonly known as the “scientific method.”</a:t>
            </a:r>
          </a:p>
          <a:p>
            <a:r>
              <a:rPr lang="en-US" dirty="0" smtClean="0"/>
              <a:t>But rational thinking </a:t>
            </a:r>
            <a:r>
              <a:rPr lang="en-US" dirty="0"/>
              <a:t>does not just apply to “science.”  It is universal and applies to everything everywhere.  There is no “boundary” walling off “science” from </a:t>
            </a:r>
            <a:r>
              <a:rPr lang="en-US" dirty="0" smtClean="0"/>
              <a:t>“non-science,” </a:t>
            </a:r>
            <a:r>
              <a:rPr lang="en-US" dirty="0"/>
              <a:t>within which rational thought applies and outside of which it does </a:t>
            </a:r>
            <a:r>
              <a:rPr lang="en-US" dirty="0" smtClean="0"/>
              <a:t>not.</a:t>
            </a:r>
          </a:p>
        </p:txBody>
      </p:sp>
    </p:spTree>
    <p:extLst>
      <p:ext uri="{BB962C8B-B14F-4D97-AF65-F5344CB8AC3E}">
        <p14:creationId xmlns:p14="http://schemas.microsoft.com/office/powerpoint/2010/main" val="406322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91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Consciousness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The nature of consciousness has been hotly debated for years.  What actually is it?</a:t>
            </a:r>
          </a:p>
          <a:p>
            <a:r>
              <a:rPr lang="en-US" dirty="0" smtClean="0"/>
              <a:t>Consciousness probably occurs spontaneously when an “entity” attains a level of complexity that can support rational thinking.</a:t>
            </a:r>
          </a:p>
          <a:p>
            <a:r>
              <a:rPr lang="en-US" dirty="0" smtClean="0"/>
              <a:t>It simply is the process of observing reality and its characteristics, plus trying to understand the principles governing how reality works.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</TotalTime>
  <Words>981</Words>
  <Application>Microsoft Office PowerPoint</Application>
  <PresentationFormat>On-screen Show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Guided Discussion Series   Rational Thinking   Guide: Roy Minet</vt:lpstr>
      <vt:lpstr>How would you define  “Rational Thinking”?</vt:lpstr>
      <vt:lpstr>The Fathers of Logic</vt:lpstr>
      <vt:lpstr>Logical Thinking (or Deductive Reasoning)</vt:lpstr>
      <vt:lpstr>Rational Thinking</vt:lpstr>
      <vt:lpstr>Rational Thinking</vt:lpstr>
      <vt:lpstr>Validating Properties, Principles and Conclusions</vt:lpstr>
      <vt:lpstr>The “Scientific Method”</vt:lpstr>
      <vt:lpstr>Consciousness</vt:lpstr>
      <vt:lpstr>Self Awareness</vt:lpstr>
      <vt:lpstr>Intelligence</vt:lpstr>
      <vt:lpstr>Wisdom</vt:lpstr>
      <vt:lpstr>Characteristics of a Rational Thinker</vt:lpstr>
      <vt:lpstr>Rational Thought Resolves Differences Peacefully</vt:lpstr>
      <vt:lpstr>Non-rational Thinking</vt:lpstr>
      <vt:lpstr>Irrational Thinking Can Cause Violence and Bloodshed</vt:lpstr>
      <vt:lpstr>Why Rational Thinking Is Scarce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Minet</dc:creator>
  <cp:lastModifiedBy>Roy Minet</cp:lastModifiedBy>
  <cp:revision>157</cp:revision>
  <dcterms:created xsi:type="dcterms:W3CDTF">2020-06-05T20:43:15Z</dcterms:created>
  <dcterms:modified xsi:type="dcterms:W3CDTF">2021-08-16T01:33:07Z</dcterms:modified>
</cp:coreProperties>
</file>