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0" r:id="rId18"/>
    <p:sldId id="281" r:id="rId19"/>
    <p:sldId id="282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4588" autoAdjust="0"/>
  </p:normalViewPr>
  <p:slideViewPr>
    <p:cSldViewPr>
      <p:cViewPr varScale="1">
        <p:scale>
          <a:sx n="98" d="100"/>
          <a:sy n="98" d="100"/>
        </p:scale>
        <p:origin x="-3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5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4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5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1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9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78D7-8398-4950-9423-A0548262AE59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0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410200"/>
          </a:xfrm>
        </p:spPr>
        <p:txBody>
          <a:bodyPr>
            <a:normAutofit/>
          </a:bodyPr>
          <a:lstStyle/>
          <a:p>
            <a:r>
              <a:rPr lang="en-US" b="1" dirty="0" smtClean="0"/>
              <a:t>Guided Discussion Series</a:t>
            </a:r>
            <a:br>
              <a:rPr lang="en-US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6600" b="1" u="sng" dirty="0" smtClean="0"/>
              <a:t>Rational Self Interest</a:t>
            </a:r>
            <a:br>
              <a:rPr lang="en-US" sz="6600" b="1" u="sng" dirty="0" smtClean="0"/>
            </a:br>
            <a:r>
              <a:rPr lang="en-US" sz="4000" b="1" u="sng" dirty="0" smtClean="0"/>
              <a:t>-- How People Make Decisions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b="1" dirty="0" smtClean="0"/>
              <a:t>Guide: Roy Minet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4572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Solution: Compare The Areas!</a:t>
            </a:r>
            <a:endParaRPr lang="en-US" b="1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38200"/>
            <a:ext cx="6837363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657600"/>
            <a:ext cx="6837364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680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u="sng" dirty="0" smtClean="0"/>
              <a:t>Integral Calculus</a:t>
            </a:r>
            <a:endParaRPr lang="en-US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382000" cy="5029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The branch of mathematics that deals with calculating areas under curves is called integral calculus.</a:t>
                </a:r>
              </a:p>
              <a:p>
                <a:r>
                  <a:rPr lang="en-US" dirty="0" smtClean="0"/>
                  <a:t>The “area” under the curve is called the “integral” of the function the curve represents.</a:t>
                </a:r>
              </a:p>
              <a:p>
                <a:r>
                  <a:rPr lang="en-US" dirty="0" smtClean="0"/>
                  <a:t>The notation is: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       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𝑛𝑜𝑤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∞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/>
                  <a:t>Congratulations, your brain can do calculus!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382000" cy="5029200"/>
              </a:xfrm>
              <a:blipFill rotWithShape="1">
                <a:blip r:embed="rId2"/>
                <a:stretch>
                  <a:fillRect l="-1600" t="-2545" r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663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36-Month Certificate Of Deposit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Should you invest $1,000 in a 36-month CD that yields 4% interest?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90800"/>
            <a:ext cx="5638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4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Oops, The h(t) Function Is Insufficient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There is an obvious problem when a 100-year CD looks like a good decision!  Happiness would be reduced by the initial investment, but you would be dead by the time the benefit is received.</a:t>
            </a:r>
          </a:p>
          <a:p>
            <a:r>
              <a:rPr lang="en-US" dirty="0" smtClean="0"/>
              <a:t>Solution: To make good decisions, future happiness must be “discounted” for the fact that you might not be alive.</a:t>
            </a:r>
          </a:p>
          <a:p>
            <a:r>
              <a:rPr lang="en-US" dirty="0" smtClean="0"/>
              <a:t>The function p(t) is the brain’s </a:t>
            </a:r>
            <a:r>
              <a:rPr lang="en-US" i="1" u="sng" dirty="0" smtClean="0"/>
              <a:t>expected</a:t>
            </a:r>
            <a:r>
              <a:rPr lang="en-US" dirty="0" smtClean="0"/>
              <a:t> probability of being alive at any future time, t.  It is always a number between 0 and 1.  It is always 1 at t=now and always declines </a:t>
            </a:r>
            <a:r>
              <a:rPr lang="en-US" i="1" dirty="0" smtClean="0"/>
              <a:t>monotonically</a:t>
            </a:r>
            <a:r>
              <a:rPr lang="en-US" dirty="0" smtClean="0"/>
              <a:t> to 0 over a lifetime.</a:t>
            </a:r>
          </a:p>
          <a:p>
            <a:r>
              <a:rPr lang="en-US" dirty="0"/>
              <a:t>p</a:t>
            </a:r>
            <a:r>
              <a:rPr lang="en-US" dirty="0" smtClean="0"/>
              <a:t>(t) could be radically affected by circumstances such as a serious or terminal disease or a dangerous occupation.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u="sng" dirty="0" smtClean="0"/>
              <a:t>Examples for p(t)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Blue – Normal life span</a:t>
            </a:r>
          </a:p>
          <a:p>
            <a:r>
              <a:rPr lang="en-US" dirty="0" smtClean="0"/>
              <a:t>Red – Drafted to fight in a hot war for 4 years</a:t>
            </a:r>
          </a:p>
          <a:p>
            <a:r>
              <a:rPr lang="en-US" dirty="0" smtClean="0"/>
              <a:t>Green – Cancer, 25% survival; 10 years off life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6400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3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Corrected (final) happiness Integral</a:t>
            </a:r>
            <a:endParaRPr lang="en-US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181599"/>
              </a:xfrm>
            </p:spPr>
            <p:txBody>
              <a:bodyPr/>
              <a:lstStyle/>
              <a:p>
                <a:r>
                  <a:rPr lang="en-US" dirty="0" smtClean="0"/>
                  <a:t>The happiness function, h(t), must be “discounted” (multiplied) by p(t), the function that expresses the probability of being alive at time t.</a:t>
                </a:r>
              </a:p>
              <a:p>
                <a:r>
                  <a:rPr lang="en-US" dirty="0" smtClean="0"/>
                  <a:t>Thus, the correct happiness integral appears as: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i="1">
                              <a:latin typeface="Cambria Math"/>
                            </a:rPr>
                            <m:t>𝑛𝑜𝑤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181599"/>
              </a:xfrm>
              <a:blipFill rotWithShape="1">
                <a:blip r:embed="rId2"/>
                <a:stretch>
                  <a:fillRect l="-1630" t="-1531" r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94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36-Mo. CD, Normal Life Expectancy</a:t>
            </a:r>
            <a:endParaRPr lang="en-US" b="1" u="sn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1639888"/>
            <a:ext cx="6388100" cy="41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Robbery Example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 deserted street, a robber points his gun at you and demands that you hand over your wallet.</a:t>
            </a:r>
          </a:p>
          <a:p>
            <a:r>
              <a:rPr lang="en-US" dirty="0" smtClean="0"/>
              <a:t>Your decision is whether to hand over your wallet or to resist.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24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 smtClean="0"/>
              <a:t>Robbery Example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21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Blue: As if the robbery never happens</a:t>
            </a:r>
          </a:p>
          <a:p>
            <a:r>
              <a:rPr lang="en-US" dirty="0" smtClean="0"/>
              <a:t>Red: Acquiesce and hand over your wallet</a:t>
            </a:r>
          </a:p>
          <a:p>
            <a:r>
              <a:rPr lang="en-US" dirty="0" smtClean="0"/>
              <a:t>Green: Resist – 75% chance you’d be shot dead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14600"/>
            <a:ext cx="6705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597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Now revisit the TV set example</a:t>
            </a:r>
            <a:br>
              <a:rPr lang="en-US" dirty="0" smtClean="0"/>
            </a:br>
            <a:r>
              <a:rPr lang="en-US" dirty="0" smtClean="0"/>
              <a:t>with the p(t) correction.</a:t>
            </a:r>
            <a:br>
              <a:rPr lang="en-US" dirty="0" smtClean="0"/>
            </a:br>
            <a:r>
              <a:rPr lang="en-US" dirty="0" smtClean="0"/>
              <a:t>Note how a differing p(t) can cause the decision to go either 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3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Why Does It Matter</a:t>
            </a:r>
            <a:br>
              <a:rPr lang="en-US" b="1" u="sng" dirty="0" smtClean="0"/>
            </a:br>
            <a:r>
              <a:rPr lang="en-US" b="1" u="sng" dirty="0" smtClean="0"/>
              <a:t>How People Make Decisions?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Rational self </a:t>
            </a:r>
            <a:r>
              <a:rPr lang="en-US" dirty="0"/>
              <a:t>i</a:t>
            </a:r>
            <a:r>
              <a:rPr lang="en-US" dirty="0" smtClean="0"/>
              <a:t>nterest is the basis for the entire (critically important) science of economics.</a:t>
            </a:r>
          </a:p>
          <a:p>
            <a:r>
              <a:rPr lang="en-US" dirty="0" smtClean="0"/>
              <a:t>Rational self interest can form the basis for a rational definition of what set of individual rights should be secured</a:t>
            </a:r>
            <a:r>
              <a:rPr lang="en-US" dirty="0" smtClean="0"/>
              <a:t>.  (“Rights” will be our next topic!)</a:t>
            </a:r>
            <a:endParaRPr lang="en-US" dirty="0" smtClean="0"/>
          </a:p>
          <a:p>
            <a:r>
              <a:rPr lang="en-US" dirty="0" smtClean="0"/>
              <a:t>It’s interesting and possibly helpful to understand an important aspect of how all our brains work.</a:t>
            </a:r>
          </a:p>
        </p:txBody>
      </p:sp>
    </p:spTree>
    <p:extLst>
      <p:ext uri="{BB962C8B-B14F-4D97-AF65-F5344CB8AC3E}">
        <p14:creationId xmlns:p14="http://schemas.microsoft.com/office/powerpoint/2010/main" val="411784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Good Brains And Bad Brains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brains can estimate happiness and life expectancy well, and compute integrals quickly and accurately.  They consistently make the best decisions!</a:t>
            </a:r>
          </a:p>
          <a:p>
            <a:r>
              <a:rPr lang="en-US" dirty="0" smtClean="0"/>
              <a:t>Some brains err with p(t) and make decisions almost as though “there’s no tomorrow” – a systematic error.</a:t>
            </a:r>
          </a:p>
          <a:p>
            <a:r>
              <a:rPr lang="en-US" dirty="0" smtClean="0"/>
              <a:t>Some brains are just plain not very good at any of it and make lots of bad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58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Caveat Emptor!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material to which you have just been exposed was entirely generated by Roy Minet.</a:t>
            </a:r>
          </a:p>
          <a:p>
            <a:pPr marL="0" indent="0">
              <a:buNone/>
            </a:pPr>
            <a:r>
              <a:rPr lang="en-US" dirty="0" smtClean="0"/>
              <a:t>It is unlikely that you could find anything similar in any text book (or probably anywhere else).</a:t>
            </a:r>
          </a:p>
          <a:p>
            <a:pPr marL="0" indent="0">
              <a:buNone/>
            </a:pPr>
            <a:r>
              <a:rPr lang="en-US" dirty="0" smtClean="0"/>
              <a:t>These statements are provided to assist you in judging the veracity of the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 Simple Verbal Definition</a:t>
            </a:r>
            <a:br>
              <a:rPr lang="en-US" b="1" u="sng" dirty="0" smtClean="0"/>
            </a:br>
            <a:r>
              <a:rPr lang="en-US" b="1" u="sng" dirty="0" smtClean="0"/>
              <a:t>of Rational Self Interest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human being will </a:t>
            </a:r>
            <a:r>
              <a:rPr lang="en-US" i="1" u="sng" dirty="0" smtClean="0"/>
              <a:t>always</a:t>
            </a:r>
            <a:r>
              <a:rPr lang="en-US" dirty="0" smtClean="0"/>
              <a:t> make the choice which s/he believes will maximize her or his future happiness.  Period.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what about altruism?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But What About Altruism?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romantic notion of “altruism” is a fallacy.  Strictly speaking, altruism simply does not exist.  It is a superfluous word in the English language.  People simply are not ever just “nice.”  They </a:t>
            </a:r>
            <a:r>
              <a:rPr lang="en-US" u="sng" dirty="0" smtClean="0"/>
              <a:t>always</a:t>
            </a:r>
            <a:r>
              <a:rPr lang="en-US" dirty="0" smtClean="0"/>
              <a:t> act selfishly to maximize their own happiness.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b="1" u="sng" dirty="0" smtClean="0"/>
              <a:t>Choosing Between A and B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brain estimates its “total expected future happiness” that would result if A were chosen.  It separately does the same for B.  It chooses the option associated with the larger happiness estimate.</a:t>
            </a:r>
          </a:p>
          <a:p>
            <a:r>
              <a:rPr lang="en-US" dirty="0" smtClean="0"/>
              <a:t>Most often, this process is completed quickly (quick estimates), but sometimes it can be laborious and time-consuming for choices which are both important and complex.</a:t>
            </a:r>
          </a:p>
          <a:p>
            <a:r>
              <a:rPr lang="en-US" dirty="0" smtClean="0"/>
              <a:t>At decision time, the brain first makes a quick estimate of how much time can or should be allocated to making the decision.</a:t>
            </a:r>
          </a:p>
          <a:p>
            <a:pPr lvl="1"/>
            <a:r>
              <a:rPr lang="en-US" dirty="0" smtClean="0"/>
              <a:t>Is there a time limit by which the decision </a:t>
            </a:r>
            <a:r>
              <a:rPr lang="en-US" i="1" u="sng" dirty="0" smtClean="0"/>
              <a:t>must</a:t>
            </a:r>
            <a:r>
              <a:rPr lang="en-US" dirty="0" smtClean="0"/>
              <a:t> be made?</a:t>
            </a:r>
          </a:p>
          <a:p>
            <a:pPr lvl="1"/>
            <a:r>
              <a:rPr lang="en-US" dirty="0" smtClean="0"/>
              <a:t>If no external time limit, how much time </a:t>
            </a:r>
            <a:r>
              <a:rPr lang="en-US" i="1" u="sng" dirty="0" smtClean="0"/>
              <a:t>should</a:t>
            </a:r>
            <a:r>
              <a:rPr lang="en-US" dirty="0" smtClean="0"/>
              <a:t> be allocated based on the importance and complexity of the decision.  If a prior calculation was made, does it need to be updated?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/>
              <a:t>Instinct Can Override Rationality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brain also has a library of “built-in” instinctual responses honed by evolutionary forces (survival of the fittest) over thousands of years.</a:t>
            </a:r>
          </a:p>
          <a:p>
            <a:r>
              <a:rPr lang="en-US" dirty="0" smtClean="0"/>
              <a:t>In “threat” situations requiring very fast decisions, an instinctive response may automatically override the rational decision-making process.</a:t>
            </a:r>
          </a:p>
          <a:p>
            <a:r>
              <a:rPr lang="en-US" dirty="0" smtClean="0"/>
              <a:t>In “intermediate” cases, there can be a “fight” to overrule instinct when the rational process has enough time and concludes that the instinctive decision is not best.</a:t>
            </a:r>
          </a:p>
          <a:p>
            <a:r>
              <a:rPr lang="en-US" dirty="0" smtClean="0"/>
              <a:t>The laws of economics derive from the set of all cases where rational decision making prevails (i.e., when there is no force or imminent threat of force).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2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u="sng" dirty="0" smtClean="0"/>
              <a:t>The “Happiness Function”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Suppose we have a happiness function “h” which calculates the happiness of a brain at any time “t” -- written “h(t)”.</a:t>
            </a:r>
          </a:p>
          <a:p>
            <a:r>
              <a:rPr lang="en-US" dirty="0" smtClean="0"/>
              <a:t>The function “h” is undoubtedly extremely complicated and depends on a complex set of values that the brain has developed over the years.</a:t>
            </a:r>
          </a:p>
          <a:p>
            <a:r>
              <a:rPr lang="en-US" dirty="0" smtClean="0"/>
              <a:t>We can’t know exactly how h is calculated, but it is useful simply to know that such a function exists for every brain.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2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 Simple Happiness Function Example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5239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chart shows h(t) for some brain for two cases: red is the result if it is decided to purchase TV Set A and blue is the result if it is decided to purchase TV Set B.  Note the drop in happiness when the products reach the end of their lives.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680" y="2514601"/>
            <a:ext cx="6303963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22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/>
              <a:t>A Slightly More Difficult Decision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219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now that TV Set A is not as good as TV Set B, but it has a longer life.  Which is the better choice now?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62" y="2514600"/>
            <a:ext cx="68072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1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2552</TotalTime>
  <Words>1111</Words>
  <Application>Microsoft Office PowerPoint</Application>
  <PresentationFormat>On-screen Show (4:3)</PresentationFormat>
  <Paragraphs>70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Guided Discussion Series   Rational Self Interest -- How People Make Decisions   Guide: Roy Minet</vt:lpstr>
      <vt:lpstr>Why Does It Matter How People Make Decisions?</vt:lpstr>
      <vt:lpstr>A Simple Verbal Definition of Rational Self Interest</vt:lpstr>
      <vt:lpstr>But What About Altruism?</vt:lpstr>
      <vt:lpstr>Choosing Between A and B</vt:lpstr>
      <vt:lpstr>Instinct Can Override Rationality</vt:lpstr>
      <vt:lpstr>The “Happiness Function”</vt:lpstr>
      <vt:lpstr>A Simple Happiness Function Example</vt:lpstr>
      <vt:lpstr>A Slightly More Difficult Decision</vt:lpstr>
      <vt:lpstr>Solution: Compare The Areas!</vt:lpstr>
      <vt:lpstr>Integral Calculus</vt:lpstr>
      <vt:lpstr>36-Month Certificate Of Deposit</vt:lpstr>
      <vt:lpstr>Oops, The h(t) Function Is Insufficient</vt:lpstr>
      <vt:lpstr>Examples for p(t)</vt:lpstr>
      <vt:lpstr>Corrected (final) happiness Integral</vt:lpstr>
      <vt:lpstr>36-Mo. CD, Normal Life Expectancy</vt:lpstr>
      <vt:lpstr>Robbery Example</vt:lpstr>
      <vt:lpstr>Robbery Example</vt:lpstr>
      <vt:lpstr>Now revisit the TV set example with the p(t) correction. Note how a differing p(t) can cause the decision to go either way.</vt:lpstr>
      <vt:lpstr>Good Brains And Bad Brains</vt:lpstr>
      <vt:lpstr>Caveat Emptor!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Minet</dc:creator>
  <cp:lastModifiedBy>Roy Minet</cp:lastModifiedBy>
  <cp:revision>234</cp:revision>
  <dcterms:created xsi:type="dcterms:W3CDTF">2020-06-05T20:43:15Z</dcterms:created>
  <dcterms:modified xsi:type="dcterms:W3CDTF">2021-11-17T17:43:44Z</dcterms:modified>
</cp:coreProperties>
</file>