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1" r:id="rId4"/>
    <p:sldId id="258" r:id="rId5"/>
    <p:sldId id="259" r:id="rId6"/>
    <p:sldId id="260" r:id="rId7"/>
    <p:sldId id="262" r:id="rId8"/>
    <p:sldId id="263" r:id="rId9"/>
    <p:sldId id="264" r:id="rId10"/>
    <p:sldId id="265" r:id="rId11"/>
    <p:sldId id="266" r:id="rId12"/>
    <p:sldId id="267" r:id="rId13"/>
    <p:sldId id="269" r:id="rId14"/>
    <p:sldId id="268" r:id="rId15"/>
    <p:sldId id="270" r:id="rId16"/>
    <p:sldId id="271" r:id="rId17"/>
    <p:sldId id="275" r:id="rId18"/>
    <p:sldId id="278" r:id="rId19"/>
    <p:sldId id="272" r:id="rId20"/>
    <p:sldId id="273" r:id="rId21"/>
    <p:sldId id="274" r:id="rId22"/>
    <p:sldId id="276" r:id="rId23"/>
    <p:sldId id="277" r:id="rId24"/>
    <p:sldId id="279"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52" autoAdjust="0"/>
    <p:restoredTop sz="94588" autoAdjust="0"/>
  </p:normalViewPr>
  <p:slideViewPr>
    <p:cSldViewPr>
      <p:cViewPr varScale="1">
        <p:scale>
          <a:sx n="98" d="100"/>
          <a:sy n="98" d="100"/>
        </p:scale>
        <p:origin x="-330"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B1C78D7-8398-4950-9423-A0548262AE59}" type="datetimeFigureOut">
              <a:rPr lang="en-US" smtClean="0"/>
              <a:t>8/13/2022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056B16-EEBA-4BFB-AC4E-D7DC76044C39}" type="slidenum">
              <a:rPr lang="en-US" smtClean="0"/>
              <a:t>‹#›</a:t>
            </a:fld>
            <a:endParaRPr lang="en-US"/>
          </a:p>
        </p:txBody>
      </p:sp>
    </p:spTree>
    <p:extLst>
      <p:ext uri="{BB962C8B-B14F-4D97-AF65-F5344CB8AC3E}">
        <p14:creationId xmlns:p14="http://schemas.microsoft.com/office/powerpoint/2010/main" val="14265949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1C78D7-8398-4950-9423-A0548262AE59}" type="datetimeFigureOut">
              <a:rPr lang="en-US" smtClean="0"/>
              <a:t>8/13/2022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056B16-EEBA-4BFB-AC4E-D7DC76044C39}" type="slidenum">
              <a:rPr lang="en-US" smtClean="0"/>
              <a:t>‹#›</a:t>
            </a:fld>
            <a:endParaRPr lang="en-US"/>
          </a:p>
        </p:txBody>
      </p:sp>
    </p:spTree>
    <p:extLst>
      <p:ext uri="{BB962C8B-B14F-4D97-AF65-F5344CB8AC3E}">
        <p14:creationId xmlns:p14="http://schemas.microsoft.com/office/powerpoint/2010/main" val="2643056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1C78D7-8398-4950-9423-A0548262AE59}" type="datetimeFigureOut">
              <a:rPr lang="en-US" smtClean="0"/>
              <a:t>8/13/2022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056B16-EEBA-4BFB-AC4E-D7DC76044C39}" type="slidenum">
              <a:rPr lang="en-US" smtClean="0"/>
              <a:t>‹#›</a:t>
            </a:fld>
            <a:endParaRPr lang="en-US"/>
          </a:p>
        </p:txBody>
      </p:sp>
    </p:spTree>
    <p:extLst>
      <p:ext uri="{BB962C8B-B14F-4D97-AF65-F5344CB8AC3E}">
        <p14:creationId xmlns:p14="http://schemas.microsoft.com/office/powerpoint/2010/main" val="1950647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1C78D7-8398-4950-9423-A0548262AE59}" type="datetimeFigureOut">
              <a:rPr lang="en-US" smtClean="0"/>
              <a:t>8/13/2022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056B16-EEBA-4BFB-AC4E-D7DC76044C39}" type="slidenum">
              <a:rPr lang="en-US" smtClean="0"/>
              <a:t>‹#›</a:t>
            </a:fld>
            <a:endParaRPr lang="en-US"/>
          </a:p>
        </p:txBody>
      </p:sp>
    </p:spTree>
    <p:extLst>
      <p:ext uri="{BB962C8B-B14F-4D97-AF65-F5344CB8AC3E}">
        <p14:creationId xmlns:p14="http://schemas.microsoft.com/office/powerpoint/2010/main" val="1484723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B1C78D7-8398-4950-9423-A0548262AE59}" type="datetimeFigureOut">
              <a:rPr lang="en-US" smtClean="0"/>
              <a:t>8/13/2022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056B16-EEBA-4BFB-AC4E-D7DC76044C39}" type="slidenum">
              <a:rPr lang="en-US" smtClean="0"/>
              <a:t>‹#›</a:t>
            </a:fld>
            <a:endParaRPr lang="en-US"/>
          </a:p>
        </p:txBody>
      </p:sp>
    </p:spTree>
    <p:extLst>
      <p:ext uri="{BB962C8B-B14F-4D97-AF65-F5344CB8AC3E}">
        <p14:creationId xmlns:p14="http://schemas.microsoft.com/office/powerpoint/2010/main" val="994242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B1C78D7-8398-4950-9423-A0548262AE59}" type="datetimeFigureOut">
              <a:rPr lang="en-US" smtClean="0"/>
              <a:t>8/13/2022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056B16-EEBA-4BFB-AC4E-D7DC76044C39}" type="slidenum">
              <a:rPr lang="en-US" smtClean="0"/>
              <a:t>‹#›</a:t>
            </a:fld>
            <a:endParaRPr lang="en-US"/>
          </a:p>
        </p:txBody>
      </p:sp>
    </p:spTree>
    <p:extLst>
      <p:ext uri="{BB962C8B-B14F-4D97-AF65-F5344CB8AC3E}">
        <p14:creationId xmlns:p14="http://schemas.microsoft.com/office/powerpoint/2010/main" val="1176930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B1C78D7-8398-4950-9423-A0548262AE59}" type="datetimeFigureOut">
              <a:rPr lang="en-US" smtClean="0"/>
              <a:t>8/13/2022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056B16-EEBA-4BFB-AC4E-D7DC76044C39}" type="slidenum">
              <a:rPr lang="en-US" smtClean="0"/>
              <a:t>‹#›</a:t>
            </a:fld>
            <a:endParaRPr lang="en-US"/>
          </a:p>
        </p:txBody>
      </p:sp>
    </p:spTree>
    <p:extLst>
      <p:ext uri="{BB962C8B-B14F-4D97-AF65-F5344CB8AC3E}">
        <p14:creationId xmlns:p14="http://schemas.microsoft.com/office/powerpoint/2010/main" val="26981557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B1C78D7-8398-4950-9423-A0548262AE59}" type="datetimeFigureOut">
              <a:rPr lang="en-US" smtClean="0"/>
              <a:t>8/13/2022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056B16-EEBA-4BFB-AC4E-D7DC76044C39}" type="slidenum">
              <a:rPr lang="en-US" smtClean="0"/>
              <a:t>‹#›</a:t>
            </a:fld>
            <a:endParaRPr lang="en-US"/>
          </a:p>
        </p:txBody>
      </p:sp>
    </p:spTree>
    <p:extLst>
      <p:ext uri="{BB962C8B-B14F-4D97-AF65-F5344CB8AC3E}">
        <p14:creationId xmlns:p14="http://schemas.microsoft.com/office/powerpoint/2010/main" val="40896103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1C78D7-8398-4950-9423-A0548262AE59}" type="datetimeFigureOut">
              <a:rPr lang="en-US" smtClean="0"/>
              <a:t>8/13/2022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056B16-EEBA-4BFB-AC4E-D7DC76044C39}" type="slidenum">
              <a:rPr lang="en-US" smtClean="0"/>
              <a:t>‹#›</a:t>
            </a:fld>
            <a:endParaRPr lang="en-US"/>
          </a:p>
        </p:txBody>
      </p:sp>
    </p:spTree>
    <p:extLst>
      <p:ext uri="{BB962C8B-B14F-4D97-AF65-F5344CB8AC3E}">
        <p14:creationId xmlns:p14="http://schemas.microsoft.com/office/powerpoint/2010/main" val="976179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1C78D7-8398-4950-9423-A0548262AE59}" type="datetimeFigureOut">
              <a:rPr lang="en-US" smtClean="0"/>
              <a:t>8/13/2022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056B16-EEBA-4BFB-AC4E-D7DC76044C39}" type="slidenum">
              <a:rPr lang="en-US" smtClean="0"/>
              <a:t>‹#›</a:t>
            </a:fld>
            <a:endParaRPr lang="en-US"/>
          </a:p>
        </p:txBody>
      </p:sp>
    </p:spTree>
    <p:extLst>
      <p:ext uri="{BB962C8B-B14F-4D97-AF65-F5344CB8AC3E}">
        <p14:creationId xmlns:p14="http://schemas.microsoft.com/office/powerpoint/2010/main" val="19844478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1C78D7-8398-4950-9423-A0548262AE59}" type="datetimeFigureOut">
              <a:rPr lang="en-US" smtClean="0"/>
              <a:t>8/13/2022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056B16-EEBA-4BFB-AC4E-D7DC76044C39}" type="slidenum">
              <a:rPr lang="en-US" smtClean="0"/>
              <a:t>‹#›</a:t>
            </a:fld>
            <a:endParaRPr lang="en-US"/>
          </a:p>
        </p:txBody>
      </p:sp>
    </p:spTree>
    <p:extLst>
      <p:ext uri="{BB962C8B-B14F-4D97-AF65-F5344CB8AC3E}">
        <p14:creationId xmlns:p14="http://schemas.microsoft.com/office/powerpoint/2010/main" val="800394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1C78D7-8398-4950-9423-A0548262AE59}" type="datetimeFigureOut">
              <a:rPr lang="en-US" smtClean="0"/>
              <a:t>8/13/2022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056B16-EEBA-4BFB-AC4E-D7DC76044C39}" type="slidenum">
              <a:rPr lang="en-US" smtClean="0"/>
              <a:t>‹#›</a:t>
            </a:fld>
            <a:endParaRPr lang="en-US"/>
          </a:p>
        </p:txBody>
      </p:sp>
    </p:spTree>
    <p:extLst>
      <p:ext uri="{BB962C8B-B14F-4D97-AF65-F5344CB8AC3E}">
        <p14:creationId xmlns:p14="http://schemas.microsoft.com/office/powerpoint/2010/main" val="226990412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7772400" cy="5410200"/>
          </a:xfrm>
        </p:spPr>
        <p:txBody>
          <a:bodyPr>
            <a:normAutofit fontScale="90000"/>
          </a:bodyPr>
          <a:lstStyle/>
          <a:p>
            <a:r>
              <a:rPr lang="en-US" b="1" dirty="0" smtClean="0"/>
              <a:t>Guided Discussion Series</a:t>
            </a:r>
            <a:br>
              <a:rPr lang="en-US" b="1" dirty="0" smtClean="0"/>
            </a:br>
            <a:r>
              <a:rPr lang="en-US" sz="2400" b="1" dirty="0" smtClean="0"/>
              <a:t/>
            </a:r>
            <a:br>
              <a:rPr lang="en-US" sz="2400" b="1" dirty="0" smtClean="0"/>
            </a:br>
            <a:r>
              <a:rPr lang="en-US" sz="2400" b="1" dirty="0"/>
              <a:t/>
            </a:r>
            <a:br>
              <a:rPr lang="en-US" sz="2400" b="1" dirty="0"/>
            </a:br>
            <a:r>
              <a:rPr lang="en-US" sz="6600" b="1" u="sng" dirty="0" smtClean="0"/>
              <a:t>Money! (good and bad) </a:t>
            </a:r>
            <a:br>
              <a:rPr lang="en-US" sz="6600" b="1" u="sng" dirty="0" smtClean="0"/>
            </a:br>
            <a:r>
              <a:rPr lang="en-US" sz="4000" b="1" dirty="0" smtClean="0"/>
              <a:t>From Shekels to Bitcoin</a:t>
            </a:r>
            <a:r>
              <a:rPr lang="en-US" b="1" dirty="0" smtClean="0"/>
              <a:t/>
            </a:r>
            <a:br>
              <a:rPr lang="en-US" b="1" dirty="0" smtClean="0"/>
            </a:br>
            <a:r>
              <a:rPr lang="en-US" sz="2400" b="1" dirty="0" smtClean="0"/>
              <a:t/>
            </a:r>
            <a:br>
              <a:rPr lang="en-US" sz="2400" b="1" dirty="0" smtClean="0"/>
            </a:br>
            <a:r>
              <a:rPr lang="en-US" sz="2400" b="1" dirty="0"/>
              <a:t/>
            </a:r>
            <a:br>
              <a:rPr lang="en-US" sz="2400" b="1" dirty="0"/>
            </a:br>
            <a:r>
              <a:rPr lang="en-US" b="1" dirty="0" smtClean="0"/>
              <a:t>Guide: Roy Minet</a:t>
            </a:r>
            <a:endParaRPr lang="en-US" b="1" dirty="0"/>
          </a:p>
        </p:txBody>
      </p:sp>
      <p:sp>
        <p:nvSpPr>
          <p:cNvPr id="3" name="Subtitle 2"/>
          <p:cNvSpPr>
            <a:spLocks noGrp="1"/>
          </p:cNvSpPr>
          <p:nvPr>
            <p:ph type="subTitle" idx="1"/>
          </p:nvPr>
        </p:nvSpPr>
        <p:spPr>
          <a:xfrm>
            <a:off x="1371600" y="5715000"/>
            <a:ext cx="6400800" cy="457200"/>
          </a:xfrm>
        </p:spPr>
        <p:txBody>
          <a:bodyPr>
            <a:normAutofit fontScale="92500" lnSpcReduction="20000"/>
          </a:bodyPr>
          <a:lstStyle/>
          <a:p>
            <a:endParaRPr lang="en-US" dirty="0"/>
          </a:p>
        </p:txBody>
      </p:sp>
    </p:spTree>
    <p:extLst>
      <p:ext uri="{BB962C8B-B14F-4D97-AF65-F5344CB8AC3E}">
        <p14:creationId xmlns:p14="http://schemas.microsoft.com/office/powerpoint/2010/main" val="12734618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90600"/>
          </a:xfrm>
        </p:spPr>
        <p:txBody>
          <a:bodyPr>
            <a:normAutofit fontScale="90000"/>
          </a:bodyPr>
          <a:lstStyle/>
          <a:p>
            <a:r>
              <a:rPr lang="en-US" b="1" u="sng" dirty="0" smtClean="0"/>
              <a:t>Characteristics of Commodity Money</a:t>
            </a:r>
            <a:endParaRPr lang="en-US" b="1" u="sng" dirty="0"/>
          </a:p>
        </p:txBody>
      </p:sp>
      <p:sp>
        <p:nvSpPr>
          <p:cNvPr id="3" name="Content Placeholder 2"/>
          <p:cNvSpPr>
            <a:spLocks noGrp="1"/>
          </p:cNvSpPr>
          <p:nvPr>
            <p:ph idx="1"/>
          </p:nvPr>
        </p:nvSpPr>
        <p:spPr>
          <a:xfrm>
            <a:off x="457200" y="1295400"/>
            <a:ext cx="8229600" cy="5135563"/>
          </a:xfrm>
        </p:spPr>
        <p:txBody>
          <a:bodyPr/>
          <a:lstStyle/>
          <a:p>
            <a:r>
              <a:rPr lang="en-US" b="1" dirty="0" smtClean="0"/>
              <a:t>Convenient medium of exchange:</a:t>
            </a:r>
            <a:r>
              <a:rPr lang="en-US" dirty="0" smtClean="0"/>
              <a:t> Not good for cows, but OK for coins, except hard to carry large amounts.  </a:t>
            </a:r>
            <a:r>
              <a:rPr lang="en-US" u="sng" dirty="0" smtClean="0"/>
              <a:t>Commodities have intrinsic value</a:t>
            </a:r>
            <a:r>
              <a:rPr lang="en-US" dirty="0" smtClean="0"/>
              <a:t> so very hard to counterfeit.</a:t>
            </a:r>
          </a:p>
          <a:p>
            <a:r>
              <a:rPr lang="en-US" b="1" dirty="0" smtClean="0"/>
              <a:t>Standard of value:</a:t>
            </a:r>
            <a:r>
              <a:rPr lang="en-US" dirty="0" smtClean="0"/>
              <a:t> Relative values of commodities do fluctuate, but Au and Ag have been surprisingly stable long-term.</a:t>
            </a:r>
          </a:p>
          <a:p>
            <a:r>
              <a:rPr lang="en-US" b="1" dirty="0" smtClean="0"/>
              <a:t>Store of value:</a:t>
            </a:r>
            <a:r>
              <a:rPr lang="en-US" dirty="0" smtClean="0"/>
              <a:t>  OK, but can be bulky to store (and perishable commodities not so good).</a:t>
            </a:r>
            <a:endParaRPr lang="en-US" b="1" dirty="0" smtClean="0"/>
          </a:p>
        </p:txBody>
      </p:sp>
    </p:spTree>
    <p:extLst>
      <p:ext uri="{BB962C8B-B14F-4D97-AF65-F5344CB8AC3E}">
        <p14:creationId xmlns:p14="http://schemas.microsoft.com/office/powerpoint/2010/main" val="33891884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lstStyle/>
          <a:p>
            <a:r>
              <a:rPr lang="en-US" b="1" u="sng" dirty="0" smtClean="0"/>
              <a:t>Representative Money</a:t>
            </a:r>
            <a:endParaRPr lang="en-US" b="1" u="sng" dirty="0"/>
          </a:p>
        </p:txBody>
      </p:sp>
      <p:sp>
        <p:nvSpPr>
          <p:cNvPr id="3" name="Content Placeholder 2"/>
          <p:cNvSpPr>
            <a:spLocks noGrp="1"/>
          </p:cNvSpPr>
          <p:nvPr>
            <p:ph idx="1"/>
          </p:nvPr>
        </p:nvSpPr>
        <p:spPr>
          <a:xfrm>
            <a:off x="457200" y="1524000"/>
            <a:ext cx="8229600" cy="4602163"/>
          </a:xfrm>
        </p:spPr>
        <p:txBody>
          <a:bodyPr>
            <a:normAutofit lnSpcReduction="10000"/>
          </a:bodyPr>
          <a:lstStyle/>
          <a:p>
            <a:r>
              <a:rPr lang="en-US" dirty="0" smtClean="0"/>
              <a:t>To facilitate carrying large amounts, commodities (usually Au and Ag) were stored at an institution (e.g., a bank).  The institution issued a receipt by which the commodities could be reclaimed.  These were known as “bank notes.”</a:t>
            </a:r>
          </a:p>
          <a:p>
            <a:r>
              <a:rPr lang="en-US" dirty="0" smtClean="0"/>
              <a:t>The bank notes could be exchanged in a transaction for large amounts and were supplemented by coins for divisibility and/or small amounts.</a:t>
            </a:r>
            <a:endParaRPr lang="en-US" dirty="0"/>
          </a:p>
        </p:txBody>
      </p:sp>
    </p:spTree>
    <p:extLst>
      <p:ext uri="{BB962C8B-B14F-4D97-AF65-F5344CB8AC3E}">
        <p14:creationId xmlns:p14="http://schemas.microsoft.com/office/powerpoint/2010/main" val="37068174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rmAutofit fontScale="90000"/>
          </a:bodyPr>
          <a:lstStyle/>
          <a:p>
            <a:r>
              <a:rPr lang="en-US" b="1" u="sng" dirty="0" smtClean="0"/>
              <a:t>Representative Money Characteristics</a:t>
            </a:r>
            <a:endParaRPr lang="en-US" b="1" u="sng" dirty="0"/>
          </a:p>
        </p:txBody>
      </p:sp>
      <p:sp>
        <p:nvSpPr>
          <p:cNvPr id="3" name="Content Placeholder 2"/>
          <p:cNvSpPr>
            <a:spLocks noGrp="1"/>
          </p:cNvSpPr>
          <p:nvPr>
            <p:ph idx="1"/>
          </p:nvPr>
        </p:nvSpPr>
        <p:spPr>
          <a:xfrm>
            <a:off x="457200" y="1447800"/>
            <a:ext cx="8229600" cy="4678363"/>
          </a:xfrm>
        </p:spPr>
        <p:txBody>
          <a:bodyPr/>
          <a:lstStyle/>
          <a:p>
            <a:r>
              <a:rPr lang="en-US" dirty="0" smtClean="0"/>
              <a:t>Can always be redeemed for something of intrinsic value so characteristics are much the same as commodity money.</a:t>
            </a:r>
          </a:p>
          <a:p>
            <a:r>
              <a:rPr lang="en-US" dirty="0" smtClean="0"/>
              <a:t>However, risk is slightly higher:</a:t>
            </a:r>
          </a:p>
          <a:p>
            <a:pPr lvl="1"/>
            <a:r>
              <a:rPr lang="en-US" dirty="0" smtClean="0"/>
              <a:t>Notes could be counterfeit</a:t>
            </a:r>
          </a:p>
          <a:p>
            <a:pPr lvl="1"/>
            <a:r>
              <a:rPr lang="en-US" dirty="0" smtClean="0"/>
              <a:t>Depository could be dishonest or be robbed</a:t>
            </a:r>
            <a:endParaRPr lang="en-US" dirty="0"/>
          </a:p>
        </p:txBody>
      </p:sp>
    </p:spTree>
    <p:extLst>
      <p:ext uri="{BB962C8B-B14F-4D97-AF65-F5344CB8AC3E}">
        <p14:creationId xmlns:p14="http://schemas.microsoft.com/office/powerpoint/2010/main" val="42527094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b="1" u="sng" dirty="0" smtClean="0"/>
              <a:t>Fiat Money</a:t>
            </a:r>
            <a:endParaRPr lang="en-US" b="1" u="sng" dirty="0"/>
          </a:p>
        </p:txBody>
      </p:sp>
      <p:sp>
        <p:nvSpPr>
          <p:cNvPr id="3" name="Content Placeholder 2"/>
          <p:cNvSpPr>
            <a:spLocks noGrp="1"/>
          </p:cNvSpPr>
          <p:nvPr>
            <p:ph idx="1"/>
          </p:nvPr>
        </p:nvSpPr>
        <p:spPr>
          <a:xfrm>
            <a:off x="457200" y="1371600"/>
            <a:ext cx="8229600" cy="4754563"/>
          </a:xfrm>
        </p:spPr>
        <p:txBody>
          <a:bodyPr/>
          <a:lstStyle/>
          <a:p>
            <a:pPr marL="514350" indent="-514350">
              <a:buFont typeface="+mj-lt"/>
              <a:buAutoNum type="arabicPeriod"/>
            </a:pPr>
            <a:r>
              <a:rPr lang="en-US" dirty="0" smtClean="0"/>
              <a:t>Lay out a nice “bill” on your computer.  Put a picture of yourself in the center and put the number “1” in each corner.</a:t>
            </a:r>
          </a:p>
          <a:p>
            <a:pPr marL="514350" indent="-514350">
              <a:buFont typeface="+mj-lt"/>
              <a:buAutoNum type="arabicPeriod"/>
            </a:pPr>
            <a:r>
              <a:rPr lang="en-US" dirty="0" smtClean="0"/>
              <a:t>Print a bunch of these neat-looking bills.</a:t>
            </a:r>
          </a:p>
          <a:p>
            <a:pPr marL="514350" indent="-514350">
              <a:buFont typeface="+mj-lt"/>
              <a:buAutoNum type="arabicPeriod"/>
            </a:pPr>
            <a:r>
              <a:rPr lang="en-US" dirty="0" smtClean="0"/>
              <a:t>Declare that your new bill is worth $1.00.</a:t>
            </a:r>
          </a:p>
          <a:p>
            <a:pPr marL="514350" indent="-514350">
              <a:buFont typeface="+mj-lt"/>
              <a:buAutoNum type="arabicPeriod"/>
            </a:pPr>
            <a:r>
              <a:rPr lang="en-US" dirty="0" smtClean="0"/>
              <a:t>Run out to a store and start spending them!</a:t>
            </a:r>
          </a:p>
          <a:p>
            <a:pPr marL="514350" indent="-514350">
              <a:buFont typeface="+mj-lt"/>
              <a:buAutoNum type="arabicPeriod"/>
            </a:pPr>
            <a:r>
              <a:rPr lang="en-US" dirty="0" smtClean="0"/>
              <a:t>Congratulations!  You have created your own fiat money.</a:t>
            </a:r>
            <a:endParaRPr lang="en-US" dirty="0"/>
          </a:p>
        </p:txBody>
      </p:sp>
    </p:spTree>
    <p:extLst>
      <p:ext uri="{BB962C8B-B14F-4D97-AF65-F5344CB8AC3E}">
        <p14:creationId xmlns:p14="http://schemas.microsoft.com/office/powerpoint/2010/main" val="22081982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90600"/>
          </a:xfrm>
        </p:spPr>
        <p:txBody>
          <a:bodyPr/>
          <a:lstStyle/>
          <a:p>
            <a:r>
              <a:rPr lang="en-US" b="1" u="sng" dirty="0" smtClean="0"/>
              <a:t>The First Fiat Money</a:t>
            </a:r>
            <a:endParaRPr lang="en-US" b="1" u="sng" dirty="0"/>
          </a:p>
        </p:txBody>
      </p:sp>
      <p:sp>
        <p:nvSpPr>
          <p:cNvPr id="3" name="Content Placeholder 2"/>
          <p:cNvSpPr>
            <a:spLocks noGrp="1"/>
          </p:cNvSpPr>
          <p:nvPr>
            <p:ph idx="1"/>
          </p:nvPr>
        </p:nvSpPr>
        <p:spPr>
          <a:xfrm>
            <a:off x="457200" y="1371600"/>
            <a:ext cx="8229600" cy="5029200"/>
          </a:xfrm>
        </p:spPr>
        <p:txBody>
          <a:bodyPr>
            <a:normAutofit fontScale="92500"/>
          </a:bodyPr>
          <a:lstStyle/>
          <a:p>
            <a:r>
              <a:rPr lang="en-US" dirty="0" smtClean="0"/>
              <a:t>“Invented” circa 1,000 </a:t>
            </a:r>
            <a:r>
              <a:rPr lang="en-US" dirty="0" smtClean="0"/>
              <a:t>AD</a:t>
            </a:r>
            <a:r>
              <a:rPr lang="en-US" dirty="0" smtClean="0"/>
              <a:t> </a:t>
            </a:r>
            <a:r>
              <a:rPr lang="en-US" dirty="0" smtClean="0"/>
              <a:t>in China during the Song Dynasty.</a:t>
            </a:r>
          </a:p>
          <a:p>
            <a:r>
              <a:rPr lang="en-US" dirty="0" smtClean="0"/>
              <a:t>Emperor issued paper “certificates” which were supposed to be redeemable for certain amounts of Au, Ag or silk.</a:t>
            </a:r>
          </a:p>
          <a:p>
            <a:r>
              <a:rPr lang="en-US" dirty="0" smtClean="0"/>
              <a:t>However, there was no way to actually redeem them.</a:t>
            </a:r>
          </a:p>
          <a:p>
            <a:r>
              <a:rPr lang="en-US" dirty="0" smtClean="0"/>
              <a:t>People quickly lost confidence in them and rampant inflation rendered them worthless.</a:t>
            </a:r>
          </a:p>
          <a:p>
            <a:r>
              <a:rPr lang="en-US" dirty="0" smtClean="0"/>
              <a:t>That has been the fate of </a:t>
            </a:r>
            <a:r>
              <a:rPr lang="en-US" i="1" dirty="0" smtClean="0"/>
              <a:t>many</a:t>
            </a:r>
            <a:r>
              <a:rPr lang="en-US" dirty="0" smtClean="0"/>
              <a:t> fiat currencies!</a:t>
            </a:r>
          </a:p>
          <a:p>
            <a:endParaRPr lang="en-US" dirty="0"/>
          </a:p>
        </p:txBody>
      </p:sp>
    </p:spTree>
    <p:extLst>
      <p:ext uri="{BB962C8B-B14F-4D97-AF65-F5344CB8AC3E}">
        <p14:creationId xmlns:p14="http://schemas.microsoft.com/office/powerpoint/2010/main" val="2806053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lstStyle/>
          <a:p>
            <a:r>
              <a:rPr lang="en-US" b="1" u="sng" dirty="0" smtClean="0"/>
              <a:t>Characteristics of Fiat Money</a:t>
            </a:r>
            <a:endParaRPr lang="en-US" b="1" u="sng" dirty="0"/>
          </a:p>
        </p:txBody>
      </p:sp>
      <p:sp>
        <p:nvSpPr>
          <p:cNvPr id="3" name="Content Placeholder 2"/>
          <p:cNvSpPr>
            <a:spLocks noGrp="1"/>
          </p:cNvSpPr>
          <p:nvPr>
            <p:ph idx="1"/>
          </p:nvPr>
        </p:nvSpPr>
        <p:spPr>
          <a:xfrm>
            <a:off x="457200" y="1371600"/>
            <a:ext cx="8229600" cy="4754563"/>
          </a:xfrm>
        </p:spPr>
        <p:txBody>
          <a:bodyPr/>
          <a:lstStyle/>
          <a:p>
            <a:r>
              <a:rPr lang="en-US" dirty="0" smtClean="0"/>
              <a:t>Fiat money has substantially </a:t>
            </a:r>
            <a:r>
              <a:rPr lang="en-US" u="sng" dirty="0" smtClean="0"/>
              <a:t>zero intrinsic value</a:t>
            </a:r>
            <a:r>
              <a:rPr lang="en-US" dirty="0" smtClean="0"/>
              <a:t>.</a:t>
            </a:r>
          </a:p>
          <a:p>
            <a:r>
              <a:rPr lang="en-US" dirty="0" smtClean="0"/>
              <a:t>It’s value is (initially) established by fiat.</a:t>
            </a:r>
          </a:p>
          <a:p>
            <a:r>
              <a:rPr lang="en-US" b="1" dirty="0" smtClean="0"/>
              <a:t>Convenient medium of exchange:</a:t>
            </a:r>
            <a:r>
              <a:rPr lang="en-US" dirty="0" smtClean="0"/>
              <a:t>  Great.</a:t>
            </a:r>
          </a:p>
          <a:p>
            <a:r>
              <a:rPr lang="en-US" b="1" dirty="0" smtClean="0"/>
              <a:t>Standard of value:</a:t>
            </a:r>
            <a:r>
              <a:rPr lang="en-US" dirty="0" smtClean="0"/>
              <a:t> Awful.  Value can fluctuate.</a:t>
            </a:r>
          </a:p>
          <a:p>
            <a:r>
              <a:rPr lang="en-US" b="1" dirty="0" smtClean="0"/>
              <a:t>Store of value:</a:t>
            </a:r>
            <a:r>
              <a:rPr lang="en-US" dirty="0" smtClean="0"/>
              <a:t>  Awful, as value can fluctuate.</a:t>
            </a:r>
          </a:p>
        </p:txBody>
      </p:sp>
    </p:spTree>
    <p:extLst>
      <p:ext uri="{BB962C8B-B14F-4D97-AF65-F5344CB8AC3E}">
        <p14:creationId xmlns:p14="http://schemas.microsoft.com/office/powerpoint/2010/main" val="28531391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u="sng" dirty="0" smtClean="0"/>
              <a:t>NOTE  WELL:</a:t>
            </a:r>
            <a:endParaRPr lang="en-US" sz="5400" b="1" u="sng" dirty="0"/>
          </a:p>
        </p:txBody>
      </p:sp>
      <p:sp>
        <p:nvSpPr>
          <p:cNvPr id="3" name="Content Placeholder 2"/>
          <p:cNvSpPr>
            <a:spLocks noGrp="1"/>
          </p:cNvSpPr>
          <p:nvPr>
            <p:ph idx="1"/>
          </p:nvPr>
        </p:nvSpPr>
        <p:spPr>
          <a:xfrm>
            <a:off x="457200" y="1524000"/>
            <a:ext cx="8229600" cy="4800600"/>
          </a:xfrm>
        </p:spPr>
        <p:txBody>
          <a:bodyPr>
            <a:normAutofit fontScale="92500" lnSpcReduction="20000"/>
          </a:bodyPr>
          <a:lstStyle/>
          <a:p>
            <a:pPr marL="0" indent="0">
              <a:buNone/>
            </a:pPr>
            <a:r>
              <a:rPr lang="en-US" b="1" dirty="0" smtClean="0"/>
              <a:t>The value of a </a:t>
            </a:r>
            <a:r>
              <a:rPr lang="en-US" b="1" u="sng" dirty="0" smtClean="0"/>
              <a:t>any</a:t>
            </a:r>
            <a:r>
              <a:rPr lang="en-US" b="1" dirty="0" smtClean="0"/>
              <a:t> currency is determined </a:t>
            </a:r>
            <a:r>
              <a:rPr lang="en-US" b="1" u="sng" dirty="0" smtClean="0"/>
              <a:t>solely and completely</a:t>
            </a:r>
            <a:r>
              <a:rPr lang="en-US" b="1" dirty="0" smtClean="0"/>
              <a:t> by what amount/value of a commodity (which </a:t>
            </a:r>
            <a:r>
              <a:rPr lang="en-US" b="1" u="sng" dirty="0" smtClean="0"/>
              <a:t>does have intrinsic value</a:t>
            </a:r>
            <a:r>
              <a:rPr lang="en-US" b="1" dirty="0" smtClean="0"/>
              <a:t>) someone is willing to trade you for it when you try to spend it!  This is always, always, </a:t>
            </a:r>
            <a:r>
              <a:rPr lang="en-US" b="1" u="sng" dirty="0" smtClean="0"/>
              <a:t>always</a:t>
            </a:r>
            <a:r>
              <a:rPr lang="en-US" b="1" dirty="0" smtClean="0"/>
              <a:t> true.</a:t>
            </a:r>
            <a:endParaRPr lang="en-US" dirty="0" smtClean="0"/>
          </a:p>
          <a:p>
            <a:pPr marL="0" indent="0">
              <a:buNone/>
            </a:pPr>
            <a:endParaRPr lang="en-US" dirty="0" smtClean="0"/>
          </a:p>
          <a:p>
            <a:pPr marL="0" indent="0">
              <a:buNone/>
            </a:pPr>
            <a:r>
              <a:rPr lang="en-US" dirty="0" smtClean="0"/>
              <a:t>A fiat currency </a:t>
            </a:r>
            <a:r>
              <a:rPr lang="en-US" u="sng" dirty="0" smtClean="0"/>
              <a:t>in which people have not (yet) lost confidence</a:t>
            </a:r>
            <a:r>
              <a:rPr lang="en-US" dirty="0" smtClean="0"/>
              <a:t> becomes just another commodity whose value floats relative to other commodities and is determined by its supply and demand.  Increasing its supply (money in circulation) inevitably decreases its value (and vice versa).</a:t>
            </a:r>
          </a:p>
        </p:txBody>
      </p:sp>
    </p:spTree>
    <p:extLst>
      <p:ext uri="{BB962C8B-B14F-4D97-AF65-F5344CB8AC3E}">
        <p14:creationId xmlns:p14="http://schemas.microsoft.com/office/powerpoint/2010/main" val="30885268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“Confidence” Is Crucial</a:t>
            </a:r>
            <a:endParaRPr lang="en-US" b="1" u="sng" dirty="0"/>
          </a:p>
        </p:txBody>
      </p:sp>
      <p:sp>
        <p:nvSpPr>
          <p:cNvPr id="3" name="Content Placeholder 2"/>
          <p:cNvSpPr>
            <a:spLocks noGrp="1"/>
          </p:cNvSpPr>
          <p:nvPr>
            <p:ph idx="1"/>
          </p:nvPr>
        </p:nvSpPr>
        <p:spPr>
          <a:xfrm>
            <a:off x="457200" y="1600200"/>
            <a:ext cx="8229600" cy="4648200"/>
          </a:xfrm>
        </p:spPr>
        <p:txBody>
          <a:bodyPr>
            <a:normAutofit lnSpcReduction="10000"/>
          </a:bodyPr>
          <a:lstStyle/>
          <a:p>
            <a:r>
              <a:rPr lang="en-US" dirty="0" smtClean="0"/>
              <a:t>Many fiat currencies have collapsed because people lost confidence in them.  Such collapses usually happen rather suddenly.</a:t>
            </a:r>
          </a:p>
          <a:p>
            <a:r>
              <a:rPr lang="en-US" dirty="0" smtClean="0"/>
              <a:t>Like the cartoon character who runs off a cliff.</a:t>
            </a:r>
          </a:p>
          <a:p>
            <a:r>
              <a:rPr lang="en-US" dirty="0" smtClean="0"/>
              <a:t>A loss of confidence can be caused by a cataclysmic event or shock to the economy.</a:t>
            </a:r>
          </a:p>
          <a:p>
            <a:r>
              <a:rPr lang="en-US" dirty="0" smtClean="0"/>
              <a:t>Most often, it is caused by “run-away” inflation.  Inflation of </a:t>
            </a:r>
            <a:r>
              <a:rPr lang="en-US" dirty="0" smtClean="0"/>
              <a:t>15% </a:t>
            </a:r>
            <a:r>
              <a:rPr lang="en-US" dirty="0" smtClean="0"/>
              <a:t>to 18% annually probably is the “tipping point” of no return.</a:t>
            </a:r>
            <a:endParaRPr lang="en-US" dirty="0"/>
          </a:p>
        </p:txBody>
      </p:sp>
    </p:spTree>
    <p:extLst>
      <p:ext uri="{BB962C8B-B14F-4D97-AF65-F5344CB8AC3E}">
        <p14:creationId xmlns:p14="http://schemas.microsoft.com/office/powerpoint/2010/main" val="40688655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Other Noteworthy Characteristics</a:t>
            </a:r>
            <a:endParaRPr lang="en-US" b="1" u="sng" dirty="0"/>
          </a:p>
        </p:txBody>
      </p:sp>
      <p:sp>
        <p:nvSpPr>
          <p:cNvPr id="3" name="Content Placeholder 2"/>
          <p:cNvSpPr>
            <a:spLocks noGrp="1"/>
          </p:cNvSpPr>
          <p:nvPr>
            <p:ph idx="1"/>
          </p:nvPr>
        </p:nvSpPr>
        <p:spPr/>
        <p:txBody>
          <a:bodyPr/>
          <a:lstStyle/>
          <a:p>
            <a:r>
              <a:rPr lang="en-US" dirty="0" smtClean="0"/>
              <a:t>Commodity money (and to some extent representative money) has “no boundaries.”  Its value is the same anywhere in the world.</a:t>
            </a:r>
          </a:p>
          <a:p>
            <a:r>
              <a:rPr lang="en-US" dirty="0" smtClean="0"/>
              <a:t>Fiat money is political; cross a (national) political boundary and you must convert to a different currency.</a:t>
            </a:r>
            <a:endParaRPr lang="en-US" dirty="0"/>
          </a:p>
        </p:txBody>
      </p:sp>
    </p:spTree>
    <p:extLst>
      <p:ext uri="{BB962C8B-B14F-4D97-AF65-F5344CB8AC3E}">
        <p14:creationId xmlns:p14="http://schemas.microsoft.com/office/powerpoint/2010/main" val="21994105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What Type of Money Is Bitcoin?</a:t>
            </a:r>
            <a:endParaRPr lang="en-US" b="1" u="sng"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7828796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lstStyle/>
          <a:p>
            <a:r>
              <a:rPr lang="en-US" b="1" u="sng" dirty="0" smtClean="0"/>
              <a:t>Before Money Existed</a:t>
            </a:r>
            <a:endParaRPr lang="en-US" b="1" u="sng" dirty="0"/>
          </a:p>
        </p:txBody>
      </p:sp>
      <p:sp>
        <p:nvSpPr>
          <p:cNvPr id="3" name="Content Placeholder 2"/>
          <p:cNvSpPr>
            <a:spLocks noGrp="1"/>
          </p:cNvSpPr>
          <p:nvPr>
            <p:ph idx="1"/>
          </p:nvPr>
        </p:nvSpPr>
        <p:spPr>
          <a:xfrm>
            <a:off x="457200" y="1371600"/>
            <a:ext cx="8229600" cy="5029200"/>
          </a:xfrm>
        </p:spPr>
        <p:txBody>
          <a:bodyPr>
            <a:normAutofit lnSpcReduction="10000"/>
          </a:bodyPr>
          <a:lstStyle/>
          <a:p>
            <a:r>
              <a:rPr lang="en-US" dirty="0" err="1" smtClean="0"/>
              <a:t>Millenia</a:t>
            </a:r>
            <a:r>
              <a:rPr lang="en-US" dirty="0" smtClean="0"/>
              <a:t> ago, individuals or families were isolated “economic units.”</a:t>
            </a:r>
          </a:p>
          <a:p>
            <a:r>
              <a:rPr lang="en-US" dirty="0" smtClean="0"/>
              <a:t>Each took care of its own needs and there was little economic interaction between units.</a:t>
            </a:r>
          </a:p>
          <a:p>
            <a:r>
              <a:rPr lang="en-US" dirty="0" smtClean="0"/>
              <a:t>As civilization progressed, people began to swap things (the first voluntary exchanges).  This is barter.</a:t>
            </a:r>
          </a:p>
          <a:p>
            <a:r>
              <a:rPr lang="en-US" dirty="0" smtClean="0"/>
              <a:t>As economic activity increased, the need for “money” developed to “facilitate” voluntary exchanges.</a:t>
            </a:r>
            <a:endParaRPr lang="en-US" dirty="0"/>
          </a:p>
        </p:txBody>
      </p:sp>
    </p:spTree>
    <p:extLst>
      <p:ext uri="{BB962C8B-B14F-4D97-AF65-F5344CB8AC3E}">
        <p14:creationId xmlns:p14="http://schemas.microsoft.com/office/powerpoint/2010/main" val="86720953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96962"/>
          </a:xfrm>
        </p:spPr>
        <p:txBody>
          <a:bodyPr/>
          <a:lstStyle/>
          <a:p>
            <a:r>
              <a:rPr lang="en-US" b="1" u="sng" dirty="0" smtClean="0"/>
              <a:t>What Type of Money Is Bitcoin?</a:t>
            </a:r>
            <a:endParaRPr lang="en-US" b="1" u="sng" dirty="0"/>
          </a:p>
        </p:txBody>
      </p:sp>
      <p:sp>
        <p:nvSpPr>
          <p:cNvPr id="3" name="Content Placeholder 2"/>
          <p:cNvSpPr>
            <a:spLocks noGrp="1"/>
          </p:cNvSpPr>
          <p:nvPr>
            <p:ph idx="1"/>
          </p:nvPr>
        </p:nvSpPr>
        <p:spPr>
          <a:xfrm>
            <a:off x="457200" y="1447800"/>
            <a:ext cx="8229600" cy="4724400"/>
          </a:xfrm>
        </p:spPr>
        <p:txBody>
          <a:bodyPr>
            <a:normAutofit lnSpcReduction="10000"/>
          </a:bodyPr>
          <a:lstStyle/>
          <a:p>
            <a:r>
              <a:rPr lang="en-US" dirty="0" smtClean="0"/>
              <a:t>Bitcoin is fiat money.</a:t>
            </a:r>
          </a:p>
          <a:p>
            <a:r>
              <a:rPr lang="en-US" dirty="0" smtClean="0"/>
              <a:t>It has zero intrinsic value.</a:t>
            </a:r>
          </a:p>
          <a:p>
            <a:r>
              <a:rPr lang="en-US" dirty="0" smtClean="0"/>
              <a:t>It is not guaranteed to be redeemable for anything.</a:t>
            </a:r>
          </a:p>
          <a:p>
            <a:r>
              <a:rPr lang="en-US" dirty="0" smtClean="0"/>
              <a:t>Its value can (and does) fluctuate wildly.</a:t>
            </a:r>
          </a:p>
          <a:p>
            <a:r>
              <a:rPr lang="en-US" dirty="0" smtClean="0"/>
              <a:t>It does have the protection that its supply is limited.  (There is no “Bitcoin Federal Reserve.”)  Nobody can wildly and cheaply create as many bitcoins as they like.</a:t>
            </a:r>
            <a:endParaRPr lang="en-US" dirty="0"/>
          </a:p>
        </p:txBody>
      </p:sp>
    </p:spTree>
    <p:extLst>
      <p:ext uri="{BB962C8B-B14F-4D97-AF65-F5344CB8AC3E}">
        <p14:creationId xmlns:p14="http://schemas.microsoft.com/office/powerpoint/2010/main" val="38052468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What Type </a:t>
            </a:r>
            <a:r>
              <a:rPr lang="en-US" b="1" u="sng" smtClean="0"/>
              <a:t>of Money</a:t>
            </a:r>
            <a:br>
              <a:rPr lang="en-US" b="1" u="sng" smtClean="0"/>
            </a:br>
            <a:r>
              <a:rPr lang="en-US" b="1" u="sng" smtClean="0"/>
              <a:t>Does </a:t>
            </a:r>
            <a:r>
              <a:rPr lang="en-US" b="1" u="sng" dirty="0" smtClean="0"/>
              <a:t>the US Have?</a:t>
            </a:r>
            <a:endParaRPr lang="en-US" b="1" u="sng"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7912947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What Type </a:t>
            </a:r>
            <a:r>
              <a:rPr lang="en-US" b="1" u="sng" smtClean="0"/>
              <a:t>of Money</a:t>
            </a:r>
            <a:br>
              <a:rPr lang="en-US" b="1" u="sng" smtClean="0"/>
            </a:br>
            <a:r>
              <a:rPr lang="en-US" b="1" u="sng" smtClean="0"/>
              <a:t>Does </a:t>
            </a:r>
            <a:r>
              <a:rPr lang="en-US" b="1" u="sng" dirty="0" smtClean="0"/>
              <a:t>the US Have?</a:t>
            </a:r>
            <a:endParaRPr lang="en-US" b="1" u="sng" dirty="0"/>
          </a:p>
        </p:txBody>
      </p:sp>
      <p:sp>
        <p:nvSpPr>
          <p:cNvPr id="3" name="Content Placeholder 2"/>
          <p:cNvSpPr>
            <a:spLocks noGrp="1"/>
          </p:cNvSpPr>
          <p:nvPr>
            <p:ph idx="1"/>
          </p:nvPr>
        </p:nvSpPr>
        <p:spPr>
          <a:xfrm>
            <a:off x="457200" y="1524000"/>
            <a:ext cx="8305800" cy="5029200"/>
          </a:xfrm>
        </p:spPr>
        <p:txBody>
          <a:bodyPr>
            <a:normAutofit fontScale="85000" lnSpcReduction="20000"/>
          </a:bodyPr>
          <a:lstStyle/>
          <a:p>
            <a:r>
              <a:rPr lang="en-US" dirty="0" smtClean="0"/>
              <a:t>In its early decades, the US struggled with various attempts at currency.</a:t>
            </a:r>
          </a:p>
          <a:p>
            <a:r>
              <a:rPr lang="en-US" dirty="0" smtClean="0"/>
              <a:t>As a hard (commodity) currency, a Spanish Ag coin was popular and pretty widely used (good money drives out bad money).</a:t>
            </a:r>
          </a:p>
          <a:p>
            <a:r>
              <a:rPr lang="en-US" dirty="0" smtClean="0"/>
              <a:t>Toward the beginning of the 20</a:t>
            </a:r>
            <a:r>
              <a:rPr lang="en-US" baseline="30000" dirty="0" smtClean="0"/>
              <a:t>th</a:t>
            </a:r>
            <a:r>
              <a:rPr lang="en-US" dirty="0" smtClean="0"/>
              <a:t> century, the US dollar became representative money tied to the price of Au and redeemable for actual Au and/or Ag (“gold certificates” and “silver certificates”).</a:t>
            </a:r>
          </a:p>
          <a:p>
            <a:r>
              <a:rPr lang="en-US" dirty="0"/>
              <a:t>S</a:t>
            </a:r>
            <a:r>
              <a:rPr lang="en-US" dirty="0" smtClean="0"/>
              <a:t>ince about 1970, the US dollar has been purely fiat money!</a:t>
            </a:r>
          </a:p>
          <a:p>
            <a:r>
              <a:rPr lang="en-US" dirty="0" smtClean="0"/>
              <a:t>The 1913 dollar (year the Fed was formed) has lost about 97% of its value and today is worth only about $0.03!</a:t>
            </a:r>
            <a:endParaRPr lang="en-US" dirty="0"/>
          </a:p>
        </p:txBody>
      </p:sp>
    </p:spTree>
    <p:extLst>
      <p:ext uri="{BB962C8B-B14F-4D97-AF65-F5344CB8AC3E}">
        <p14:creationId xmlns:p14="http://schemas.microsoft.com/office/powerpoint/2010/main" val="268909240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How Would You</a:t>
            </a:r>
            <a:br>
              <a:rPr lang="en-US" b="1" u="sng" dirty="0" smtClean="0"/>
            </a:br>
            <a:r>
              <a:rPr lang="en-US" b="1" u="sng" dirty="0" smtClean="0"/>
              <a:t>Design</a:t>
            </a:r>
            <a:r>
              <a:rPr lang="en-US" b="1" u="sng" dirty="0"/>
              <a:t> </a:t>
            </a:r>
            <a:r>
              <a:rPr lang="en-US" b="1" u="sng" dirty="0" smtClean="0"/>
              <a:t>the Ideal Money?</a:t>
            </a:r>
            <a:endParaRPr lang="en-US" b="1" u="sng"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85606000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How Would You</a:t>
            </a:r>
            <a:br>
              <a:rPr lang="en-US" b="1" u="sng" dirty="0" smtClean="0"/>
            </a:br>
            <a:r>
              <a:rPr lang="en-US" b="1" u="sng" dirty="0" smtClean="0"/>
              <a:t>Design</a:t>
            </a:r>
            <a:r>
              <a:rPr lang="en-US" b="1" u="sng" dirty="0"/>
              <a:t> </a:t>
            </a:r>
            <a:r>
              <a:rPr lang="en-US" b="1" u="sng" dirty="0" smtClean="0"/>
              <a:t>the Ideal Money?</a:t>
            </a:r>
            <a:endParaRPr lang="en-US" b="1" u="sng" dirty="0"/>
          </a:p>
        </p:txBody>
      </p:sp>
      <p:sp>
        <p:nvSpPr>
          <p:cNvPr id="3" name="Content Placeholder 2"/>
          <p:cNvSpPr>
            <a:spLocks noGrp="1"/>
          </p:cNvSpPr>
          <p:nvPr>
            <p:ph idx="1"/>
          </p:nvPr>
        </p:nvSpPr>
        <p:spPr>
          <a:xfrm>
            <a:off x="457200" y="1600200"/>
            <a:ext cx="8229600" cy="4800600"/>
          </a:xfrm>
        </p:spPr>
        <p:txBody>
          <a:bodyPr>
            <a:normAutofit fontScale="92500" lnSpcReduction="10000"/>
          </a:bodyPr>
          <a:lstStyle/>
          <a:p>
            <a:r>
              <a:rPr lang="en-US" dirty="0" smtClean="0"/>
              <a:t>Returning to gold and silver certificates supplemented by coins containing appropriately valuable metals would be pretty damned good (a mix of representative and commodity money).</a:t>
            </a:r>
          </a:p>
          <a:p>
            <a:r>
              <a:rPr lang="en-US" dirty="0" smtClean="0"/>
              <a:t>Roy’s crazy idea: Use representative money strictly, accurately and rigorously tied to the cost of living.  (Right now, the dollar is worth about </a:t>
            </a:r>
            <a:r>
              <a:rPr lang="en-US" dirty="0" smtClean="0"/>
              <a:t>10 </a:t>
            </a:r>
            <a:r>
              <a:rPr lang="en-US" dirty="0" smtClean="0"/>
              <a:t>minutes.)  The money supply is automatically adjusted to keep cost of living constant.  This decouples the dollar from being tied to any specific commodity.</a:t>
            </a:r>
            <a:endParaRPr lang="en-US" dirty="0"/>
          </a:p>
        </p:txBody>
      </p:sp>
    </p:spTree>
    <p:extLst>
      <p:ext uri="{BB962C8B-B14F-4D97-AF65-F5344CB8AC3E}">
        <p14:creationId xmlns:p14="http://schemas.microsoft.com/office/powerpoint/2010/main" val="13802633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82000" cy="1020762"/>
          </a:xfrm>
        </p:spPr>
        <p:txBody>
          <a:bodyPr>
            <a:normAutofit fontScale="90000"/>
          </a:bodyPr>
          <a:lstStyle/>
          <a:p>
            <a:r>
              <a:rPr lang="en-US" b="1" u="sng" dirty="0" smtClean="0"/>
              <a:t>Money Has Three Important Functions</a:t>
            </a:r>
            <a:endParaRPr lang="en-US" b="1" u="sng" dirty="0"/>
          </a:p>
        </p:txBody>
      </p:sp>
      <p:sp>
        <p:nvSpPr>
          <p:cNvPr id="3" name="Content Placeholder 2"/>
          <p:cNvSpPr>
            <a:spLocks noGrp="1"/>
          </p:cNvSpPr>
          <p:nvPr>
            <p:ph idx="1"/>
          </p:nvPr>
        </p:nvSpPr>
        <p:spPr>
          <a:xfrm>
            <a:off x="457200" y="1295400"/>
            <a:ext cx="8229600" cy="5105400"/>
          </a:xfrm>
        </p:spPr>
        <p:txBody>
          <a:bodyPr/>
          <a:lstStyle/>
          <a:p>
            <a:pPr marL="0" indent="0">
              <a:buNone/>
            </a:pPr>
            <a:endParaRPr lang="en-US" dirty="0"/>
          </a:p>
        </p:txBody>
      </p:sp>
    </p:spTree>
    <p:extLst>
      <p:ext uri="{BB962C8B-B14F-4D97-AF65-F5344CB8AC3E}">
        <p14:creationId xmlns:p14="http://schemas.microsoft.com/office/powerpoint/2010/main" val="10756543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82000" cy="1020762"/>
          </a:xfrm>
        </p:spPr>
        <p:txBody>
          <a:bodyPr>
            <a:normAutofit fontScale="90000"/>
          </a:bodyPr>
          <a:lstStyle/>
          <a:p>
            <a:r>
              <a:rPr lang="en-US" b="1" u="sng" dirty="0" smtClean="0"/>
              <a:t>Money Has Three Important Functions</a:t>
            </a:r>
            <a:endParaRPr lang="en-US" b="1" u="sng" dirty="0"/>
          </a:p>
        </p:txBody>
      </p:sp>
      <p:sp>
        <p:nvSpPr>
          <p:cNvPr id="3" name="Content Placeholder 2"/>
          <p:cNvSpPr>
            <a:spLocks noGrp="1"/>
          </p:cNvSpPr>
          <p:nvPr>
            <p:ph idx="1"/>
          </p:nvPr>
        </p:nvSpPr>
        <p:spPr>
          <a:xfrm>
            <a:off x="457200" y="1295400"/>
            <a:ext cx="8229600" cy="5105400"/>
          </a:xfrm>
        </p:spPr>
        <p:txBody>
          <a:bodyPr/>
          <a:lstStyle/>
          <a:p>
            <a:pPr marL="514350" indent="-514350">
              <a:buFont typeface="+mj-lt"/>
              <a:buAutoNum type="arabicPeriod"/>
            </a:pPr>
            <a:r>
              <a:rPr lang="en-US" b="1" dirty="0" smtClean="0"/>
              <a:t>Serve as a convenient medium of exchange</a:t>
            </a:r>
            <a:endParaRPr lang="en-US" dirty="0"/>
          </a:p>
          <a:p>
            <a:pPr marL="857250" lvl="1" indent="-457200"/>
            <a:r>
              <a:rPr lang="en-US" dirty="0" smtClean="0"/>
              <a:t>It should be available to you whenever and wherever you need it.  (In the past, that meant easy to carry around in any reasonable amount.)</a:t>
            </a:r>
          </a:p>
          <a:p>
            <a:pPr marL="857250" lvl="1" indent="-457200"/>
            <a:r>
              <a:rPr lang="en-US" dirty="0" smtClean="0"/>
              <a:t>It should be divisible to a fine enough degree to match the value of any transaction.</a:t>
            </a:r>
          </a:p>
          <a:p>
            <a:pPr marL="857250" lvl="1" indent="-457200"/>
            <a:r>
              <a:rPr lang="en-US" dirty="0" smtClean="0"/>
              <a:t>It should be durable</a:t>
            </a:r>
          </a:p>
          <a:p>
            <a:pPr marL="857250" lvl="1" indent="-457200"/>
            <a:r>
              <a:rPr lang="en-US" dirty="0" smtClean="0"/>
              <a:t>It should be difficult to counterfeit.</a:t>
            </a:r>
          </a:p>
          <a:p>
            <a:pPr marL="857250" lvl="1" indent="-457200"/>
            <a:r>
              <a:rPr lang="en-US" dirty="0" smtClean="0"/>
              <a:t>It would be nice if it were difficult to steal.</a:t>
            </a:r>
            <a:endParaRPr lang="en-US" dirty="0"/>
          </a:p>
        </p:txBody>
      </p:sp>
    </p:spTree>
    <p:extLst>
      <p:ext uri="{BB962C8B-B14F-4D97-AF65-F5344CB8AC3E}">
        <p14:creationId xmlns:p14="http://schemas.microsoft.com/office/powerpoint/2010/main" val="22950592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82000" cy="1020762"/>
          </a:xfrm>
        </p:spPr>
        <p:txBody>
          <a:bodyPr>
            <a:normAutofit fontScale="90000"/>
          </a:bodyPr>
          <a:lstStyle/>
          <a:p>
            <a:r>
              <a:rPr lang="en-US" b="1" u="sng" dirty="0" smtClean="0"/>
              <a:t>Money Has Three Important Functions</a:t>
            </a:r>
            <a:endParaRPr lang="en-US" b="1" u="sng" dirty="0"/>
          </a:p>
        </p:txBody>
      </p:sp>
      <p:sp>
        <p:nvSpPr>
          <p:cNvPr id="3" name="Content Placeholder 2"/>
          <p:cNvSpPr>
            <a:spLocks noGrp="1"/>
          </p:cNvSpPr>
          <p:nvPr>
            <p:ph idx="1"/>
          </p:nvPr>
        </p:nvSpPr>
        <p:spPr>
          <a:xfrm>
            <a:off x="457200" y="1295400"/>
            <a:ext cx="8305800" cy="5257800"/>
          </a:xfrm>
        </p:spPr>
        <p:txBody>
          <a:bodyPr>
            <a:normAutofit lnSpcReduction="10000"/>
          </a:bodyPr>
          <a:lstStyle/>
          <a:p>
            <a:pPr marL="514350" indent="-514350">
              <a:buFont typeface="+mj-lt"/>
              <a:buAutoNum type="arabicPeriod"/>
            </a:pPr>
            <a:r>
              <a:rPr lang="en-US" b="1" dirty="0" smtClean="0"/>
              <a:t>Serve as a convenient medium of exchange</a:t>
            </a:r>
          </a:p>
          <a:p>
            <a:pPr marL="514350" indent="-514350">
              <a:buFont typeface="+mj-lt"/>
              <a:buAutoNum type="arabicPeriod"/>
            </a:pPr>
            <a:r>
              <a:rPr lang="en-US" b="1" dirty="0" smtClean="0"/>
              <a:t>Act as a standard of value</a:t>
            </a:r>
            <a:endParaRPr lang="en-US" dirty="0" smtClean="0"/>
          </a:p>
          <a:p>
            <a:pPr marL="857250" lvl="1" indent="-457200"/>
            <a:r>
              <a:rPr lang="en-US" dirty="0" smtClean="0"/>
              <a:t>Just as a meter stick enables comparison of distances, money should enable comparison of the values of disparate things.</a:t>
            </a:r>
          </a:p>
          <a:p>
            <a:pPr marL="857250" lvl="1" indent="-457200"/>
            <a:r>
              <a:rPr lang="en-US" dirty="0" smtClean="0"/>
              <a:t>Such comparisons should be accurately reproducible and valid anywhere at any time.</a:t>
            </a:r>
          </a:p>
          <a:p>
            <a:pPr marL="857250" lvl="1" indent="-457200"/>
            <a:r>
              <a:rPr lang="en-US" dirty="0" smtClean="0"/>
              <a:t>Hence, a standard that changes is obviously not a good standard.</a:t>
            </a:r>
          </a:p>
          <a:p>
            <a:pPr marL="857250" lvl="1" indent="-457200"/>
            <a:r>
              <a:rPr lang="en-US" dirty="0" smtClean="0"/>
              <a:t>Necessary for a free market economic system (fourth pillar: Price system of resource allocation).</a:t>
            </a:r>
            <a:endParaRPr lang="en-US" dirty="0"/>
          </a:p>
        </p:txBody>
      </p:sp>
    </p:spTree>
    <p:extLst>
      <p:ext uri="{BB962C8B-B14F-4D97-AF65-F5344CB8AC3E}">
        <p14:creationId xmlns:p14="http://schemas.microsoft.com/office/powerpoint/2010/main" val="15592022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82000" cy="1020762"/>
          </a:xfrm>
        </p:spPr>
        <p:txBody>
          <a:bodyPr>
            <a:normAutofit fontScale="90000"/>
          </a:bodyPr>
          <a:lstStyle/>
          <a:p>
            <a:r>
              <a:rPr lang="en-US" b="1" u="sng" dirty="0" smtClean="0"/>
              <a:t>Money Has Three Important Functions</a:t>
            </a:r>
            <a:endParaRPr lang="en-US" b="1" u="sng" dirty="0"/>
          </a:p>
        </p:txBody>
      </p:sp>
      <p:sp>
        <p:nvSpPr>
          <p:cNvPr id="3" name="Content Placeholder 2"/>
          <p:cNvSpPr>
            <a:spLocks noGrp="1"/>
          </p:cNvSpPr>
          <p:nvPr>
            <p:ph idx="1"/>
          </p:nvPr>
        </p:nvSpPr>
        <p:spPr>
          <a:xfrm>
            <a:off x="457200" y="1295400"/>
            <a:ext cx="8229600" cy="5105400"/>
          </a:xfrm>
        </p:spPr>
        <p:txBody>
          <a:bodyPr/>
          <a:lstStyle/>
          <a:p>
            <a:pPr marL="514350" indent="-514350">
              <a:buFont typeface="+mj-lt"/>
              <a:buAutoNum type="arabicPeriod"/>
            </a:pPr>
            <a:r>
              <a:rPr lang="en-US" b="1" dirty="0" smtClean="0"/>
              <a:t>Serve as a convenient medium of exchange</a:t>
            </a:r>
          </a:p>
          <a:p>
            <a:pPr marL="514350" indent="-514350">
              <a:buFont typeface="+mj-lt"/>
              <a:buAutoNum type="arabicPeriod"/>
            </a:pPr>
            <a:r>
              <a:rPr lang="en-US" b="1" dirty="0" smtClean="0"/>
              <a:t>Act as a standard of value</a:t>
            </a:r>
          </a:p>
          <a:p>
            <a:pPr marL="514350" indent="-514350">
              <a:buFont typeface="+mj-lt"/>
              <a:buAutoNum type="arabicPeriod"/>
            </a:pPr>
            <a:r>
              <a:rPr lang="en-US" b="1" dirty="0" smtClean="0"/>
              <a:t>Provide a mechanism to store value</a:t>
            </a:r>
            <a:endParaRPr lang="en-US" dirty="0" smtClean="0"/>
          </a:p>
          <a:p>
            <a:pPr lvl="1"/>
            <a:r>
              <a:rPr lang="en-US" dirty="0" smtClean="0"/>
              <a:t>“Decouples” the two sides of a voluntary exchange and allows them to occur at different times and/or places.</a:t>
            </a:r>
          </a:p>
          <a:p>
            <a:pPr lvl="1"/>
            <a:r>
              <a:rPr lang="en-US" dirty="0" smtClean="0"/>
              <a:t>Facilitates saving and lending.</a:t>
            </a:r>
          </a:p>
          <a:p>
            <a:pPr lvl="1"/>
            <a:r>
              <a:rPr lang="en-US" dirty="0" smtClean="0"/>
              <a:t>Function 3 depends on function 2 working well!</a:t>
            </a:r>
          </a:p>
        </p:txBody>
      </p:sp>
    </p:spTree>
    <p:extLst>
      <p:ext uri="{BB962C8B-B14F-4D97-AF65-F5344CB8AC3E}">
        <p14:creationId xmlns:p14="http://schemas.microsoft.com/office/powerpoint/2010/main" val="36385760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There Are Three Types of Money</a:t>
            </a:r>
            <a:endParaRPr lang="en-US" b="1" u="sng"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2216899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There Are Three Types of Money</a:t>
            </a:r>
            <a:endParaRPr lang="en-US" b="1" u="sng" dirty="0"/>
          </a:p>
        </p:txBody>
      </p:sp>
      <p:sp>
        <p:nvSpPr>
          <p:cNvPr id="3" name="Content Placeholder 2"/>
          <p:cNvSpPr>
            <a:spLocks noGrp="1"/>
          </p:cNvSpPr>
          <p:nvPr>
            <p:ph idx="1"/>
          </p:nvPr>
        </p:nvSpPr>
        <p:spPr/>
        <p:txBody>
          <a:bodyPr/>
          <a:lstStyle/>
          <a:p>
            <a:pPr marL="514350" indent="-514350">
              <a:buFont typeface="+mj-lt"/>
              <a:buAutoNum type="arabicPeriod"/>
            </a:pPr>
            <a:r>
              <a:rPr lang="en-US" b="1" dirty="0" smtClean="0"/>
              <a:t>Commodity money</a:t>
            </a:r>
          </a:p>
          <a:p>
            <a:pPr marL="514350" indent="-514350">
              <a:buFont typeface="+mj-lt"/>
              <a:buAutoNum type="arabicPeriod"/>
            </a:pPr>
            <a:r>
              <a:rPr lang="en-US" b="1" dirty="0" smtClean="0"/>
              <a:t>Representative Money</a:t>
            </a:r>
          </a:p>
          <a:p>
            <a:pPr marL="514350" indent="-514350">
              <a:buFont typeface="+mj-lt"/>
              <a:buAutoNum type="arabicPeriod"/>
            </a:pPr>
            <a:r>
              <a:rPr lang="en-US" b="1" dirty="0" smtClean="0"/>
              <a:t>Fiat money</a:t>
            </a:r>
          </a:p>
          <a:p>
            <a:pPr marL="0" indent="0">
              <a:buNone/>
            </a:pPr>
            <a:r>
              <a:rPr lang="en-US" dirty="0" smtClean="0"/>
              <a:t>Let’s examine them in the context of history and consider which best facilitates the three important functions that money should perform.</a:t>
            </a:r>
            <a:endParaRPr lang="en-US" dirty="0"/>
          </a:p>
        </p:txBody>
      </p:sp>
    </p:spTree>
    <p:extLst>
      <p:ext uri="{BB962C8B-B14F-4D97-AF65-F5344CB8AC3E}">
        <p14:creationId xmlns:p14="http://schemas.microsoft.com/office/powerpoint/2010/main" val="5306508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49362"/>
          </a:xfrm>
        </p:spPr>
        <p:txBody>
          <a:bodyPr>
            <a:normAutofit fontScale="90000"/>
          </a:bodyPr>
          <a:lstStyle/>
          <a:p>
            <a:r>
              <a:rPr lang="en-US" b="1" u="sng" dirty="0" smtClean="0"/>
              <a:t>Commodity Money</a:t>
            </a:r>
            <a:br>
              <a:rPr lang="en-US" b="1" u="sng" dirty="0" smtClean="0"/>
            </a:br>
            <a:r>
              <a:rPr lang="en-US" dirty="0" smtClean="0"/>
              <a:t>(</a:t>
            </a:r>
            <a:r>
              <a:rPr lang="en-US" u="sng" dirty="0" smtClean="0"/>
              <a:t>The first money</a:t>
            </a:r>
            <a:r>
              <a:rPr lang="en-US" dirty="0" smtClean="0"/>
              <a:t>)</a:t>
            </a:r>
            <a:endParaRPr lang="en-US" b="1" u="sng" dirty="0"/>
          </a:p>
        </p:txBody>
      </p:sp>
      <p:sp>
        <p:nvSpPr>
          <p:cNvPr id="3" name="Content Placeholder 2"/>
          <p:cNvSpPr>
            <a:spLocks noGrp="1"/>
          </p:cNvSpPr>
          <p:nvPr>
            <p:ph idx="1"/>
          </p:nvPr>
        </p:nvSpPr>
        <p:spPr>
          <a:xfrm>
            <a:off x="457200" y="1676400"/>
            <a:ext cx="8229600" cy="4800600"/>
          </a:xfrm>
        </p:spPr>
        <p:txBody>
          <a:bodyPr>
            <a:normAutofit fontScale="85000" lnSpcReduction="10000"/>
          </a:bodyPr>
          <a:lstStyle/>
          <a:p>
            <a:r>
              <a:rPr lang="en-US" dirty="0" smtClean="0"/>
              <a:t>Hammurabi/Babylon – 1760 BC – codified interest on debt, penalties, etc. in terms of </a:t>
            </a:r>
            <a:r>
              <a:rPr lang="en-US" u="sng" dirty="0" smtClean="0"/>
              <a:t>commodities</a:t>
            </a:r>
            <a:r>
              <a:rPr lang="en-US" dirty="0" smtClean="0"/>
              <a:t>.</a:t>
            </a:r>
          </a:p>
          <a:p>
            <a:r>
              <a:rPr lang="en-US" dirty="0" smtClean="0"/>
              <a:t>The shekel was a unit of weight and shekels of barley or other commodity were used as crude money.  Other commodities like cows were also used.</a:t>
            </a:r>
          </a:p>
          <a:p>
            <a:r>
              <a:rPr lang="en-US" dirty="0" smtClean="0"/>
              <a:t>Several hundred years later, more convenient commodity money came into use: coins made of (usually) precious metals.</a:t>
            </a:r>
          </a:p>
          <a:p>
            <a:r>
              <a:rPr lang="en-US" dirty="0" smtClean="0"/>
              <a:t>Gold and silver coins have stood the test of time and are still used today.  They have convenience, durability and their value relative to other commodities has remained remarkable stable.</a:t>
            </a:r>
            <a:endParaRPr lang="en-US" dirty="0"/>
          </a:p>
        </p:txBody>
      </p:sp>
    </p:spTree>
    <p:extLst>
      <p:ext uri="{BB962C8B-B14F-4D97-AF65-F5344CB8AC3E}">
        <p14:creationId xmlns:p14="http://schemas.microsoft.com/office/powerpoint/2010/main" val="1792812562"/>
      </p:ext>
    </p:extLst>
  </p:cSld>
  <p:clrMapOvr>
    <a:masterClrMapping/>
  </p:clrMapOvr>
</p:sld>
</file>

<file path=ppt/theme/theme1.xml><?xml version="1.0" encoding="utf-8"?>
<a:theme xmlns:a="http://schemas.openxmlformats.org/drawingml/2006/main" name="Office Theme">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3040</TotalTime>
  <Words>1345</Words>
  <Application>Microsoft Office PowerPoint</Application>
  <PresentationFormat>On-screen Show (4:3)</PresentationFormat>
  <Paragraphs>99</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Guided Discussion Series   Money! (good and bad)  From Shekels to Bitcoin   Guide: Roy Minet</vt:lpstr>
      <vt:lpstr>Before Money Existed</vt:lpstr>
      <vt:lpstr>Money Has Three Important Functions</vt:lpstr>
      <vt:lpstr>Money Has Three Important Functions</vt:lpstr>
      <vt:lpstr>Money Has Three Important Functions</vt:lpstr>
      <vt:lpstr>Money Has Three Important Functions</vt:lpstr>
      <vt:lpstr>There Are Three Types of Money</vt:lpstr>
      <vt:lpstr>There Are Three Types of Money</vt:lpstr>
      <vt:lpstr>Commodity Money (The first money)</vt:lpstr>
      <vt:lpstr>Characteristics of Commodity Money</vt:lpstr>
      <vt:lpstr>Representative Money</vt:lpstr>
      <vt:lpstr>Representative Money Characteristics</vt:lpstr>
      <vt:lpstr>Fiat Money</vt:lpstr>
      <vt:lpstr>The First Fiat Money</vt:lpstr>
      <vt:lpstr>Characteristics of Fiat Money</vt:lpstr>
      <vt:lpstr>NOTE  WELL:</vt:lpstr>
      <vt:lpstr>“Confidence” Is Crucial</vt:lpstr>
      <vt:lpstr>Other Noteworthy Characteristics</vt:lpstr>
      <vt:lpstr>What Type of Money Is Bitcoin?</vt:lpstr>
      <vt:lpstr>What Type of Money Is Bitcoin?</vt:lpstr>
      <vt:lpstr>What Type of Money Does the US Have?</vt:lpstr>
      <vt:lpstr>What Type of Money Does the US Have?</vt:lpstr>
      <vt:lpstr>How Would You Design the Ideal Money?</vt:lpstr>
      <vt:lpstr>How Would You Design the Ideal Money?</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Roy Minet</dc:creator>
  <cp:lastModifiedBy>Roy Minet</cp:lastModifiedBy>
  <cp:revision>292</cp:revision>
  <dcterms:created xsi:type="dcterms:W3CDTF">2020-06-05T20:43:15Z</dcterms:created>
  <dcterms:modified xsi:type="dcterms:W3CDTF">2022-08-13T16:01:10Z</dcterms:modified>
</cp:coreProperties>
</file>