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5" r:id="rId3"/>
    <p:sldId id="296" r:id="rId4"/>
    <p:sldId id="298" r:id="rId5"/>
    <p:sldId id="299" r:id="rId6"/>
    <p:sldId id="300" r:id="rId7"/>
    <p:sldId id="302" r:id="rId8"/>
    <p:sldId id="303" r:id="rId9"/>
    <p:sldId id="304" r:id="rId10"/>
    <p:sldId id="308" r:id="rId11"/>
    <p:sldId id="301" r:id="rId12"/>
    <p:sldId id="305" r:id="rId13"/>
    <p:sldId id="307" r:id="rId14"/>
    <p:sldId id="306" r:id="rId15"/>
    <p:sldId id="29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588" autoAdjust="0"/>
  </p:normalViewPr>
  <p:slideViewPr>
    <p:cSldViewPr>
      <p:cViewPr varScale="1">
        <p:scale>
          <a:sx n="98" d="100"/>
          <a:sy n="98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9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5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4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5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9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78D7-8398-4950-9423-A0548262AE5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56B16-EEBA-4BFB-AC4E-D7DC76044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0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001000" cy="53340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Guided Discussion Series</a:t>
            </a:r>
            <a:br>
              <a:rPr lang="en-US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4800" b="1" u="sng" dirty="0" smtClean="0"/>
              <a:t>Libertarian Taxation</a:t>
            </a:r>
            <a:br>
              <a:rPr lang="en-US" sz="4800" b="1" u="sng" dirty="0" smtClean="0"/>
            </a:b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dirty="0" smtClean="0"/>
              <a:t>Is “libertarian taxation” an oxymoron or isn’t it?</a:t>
            </a:r>
            <a:br>
              <a:rPr lang="en-US" sz="2400" b="1" dirty="0" smtClean="0"/>
            </a:br>
            <a:r>
              <a:rPr lang="en-US" sz="2400" b="1" dirty="0"/>
              <a:t>I</a:t>
            </a:r>
            <a:r>
              <a:rPr lang="en-US" sz="2400" b="1" dirty="0" smtClean="0"/>
              <a:t>f we are to have a “minimal state,”</a:t>
            </a:r>
            <a:br>
              <a:rPr lang="en-US" sz="2400" b="1" dirty="0" smtClean="0"/>
            </a:br>
            <a:r>
              <a:rPr lang="en-US" sz="2400" b="1" dirty="0" smtClean="0"/>
              <a:t>what is the best way to pay for it?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b="1" dirty="0" smtClean="0"/>
              <a:t>Guide: Roy Minet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15000"/>
            <a:ext cx="6400800" cy="4572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6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LVT “Sweet” Spot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Collecting an LVT that totals the price of the land over a lifetime seems about right.</a:t>
            </a:r>
          </a:p>
          <a:p>
            <a:r>
              <a:rPr lang="en-US" dirty="0" smtClean="0"/>
              <a:t>Collecting one third of the rent as LVT is a stable point that will collect half of the interest rate times the land’s price.</a:t>
            </a:r>
          </a:p>
          <a:p>
            <a:r>
              <a:rPr lang="en-US" dirty="0" smtClean="0"/>
              <a:t>At a normal and “typical” interest rate of 3%, the price of the land will be collected over a 67-year period.  (LVT is 1.5% of price </a:t>
            </a:r>
            <a:r>
              <a:rPr lang="en-US" dirty="0"/>
              <a:t>p</a:t>
            </a:r>
            <a:r>
              <a:rPr lang="en-US" dirty="0" smtClean="0"/>
              <a:t>er year.)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59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More Pieces of the Commons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</a:t>
            </a:r>
          </a:p>
          <a:p>
            <a:r>
              <a:rPr lang="en-US" dirty="0"/>
              <a:t>The electromagnetic spectrum</a:t>
            </a:r>
          </a:p>
          <a:p>
            <a:r>
              <a:rPr lang="en-US" dirty="0"/>
              <a:t>Geosynchronous earth orbits</a:t>
            </a:r>
          </a:p>
          <a:p>
            <a:r>
              <a:rPr lang="en-US" dirty="0" smtClean="0"/>
              <a:t>Non-renewable natural resources (oil, gold, uranium, gas, coal, diamonds, rare earths, lithium, Etc.)</a:t>
            </a:r>
          </a:p>
        </p:txBody>
      </p:sp>
    </p:spTree>
    <p:extLst>
      <p:ext uri="{BB962C8B-B14F-4D97-AF65-F5344CB8AC3E}">
        <p14:creationId xmlns:p14="http://schemas.microsoft.com/office/powerpoint/2010/main" val="130661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Libertarian Revenue Estimates</a:t>
            </a:r>
            <a:br>
              <a:rPr lang="en-US" b="1" u="sng" dirty="0" smtClean="0"/>
            </a:br>
            <a:r>
              <a:rPr lang="en-US" sz="2800" b="1" dirty="0" smtClean="0"/>
              <a:t>(SWAG technique)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Fees (roads) – $250 billion</a:t>
            </a:r>
          </a:p>
          <a:p>
            <a:r>
              <a:rPr lang="en-US" dirty="0" smtClean="0"/>
              <a:t>LVT – $450 billion</a:t>
            </a:r>
          </a:p>
          <a:p>
            <a:r>
              <a:rPr lang="en-US" dirty="0" smtClean="0"/>
              <a:t>Other Commons Rentals – $200 billion</a:t>
            </a:r>
          </a:p>
          <a:p>
            <a:r>
              <a:rPr lang="en-US" dirty="0" smtClean="0"/>
              <a:t>Severance Taxes (33%) – $350 billion</a:t>
            </a:r>
          </a:p>
          <a:p>
            <a:pPr marL="1714500" lvl="4" indent="0">
              <a:buNone/>
            </a:pPr>
            <a:r>
              <a:rPr lang="en-US" sz="3200" dirty="0" smtClean="0"/>
              <a:t>Total – $1,250 billion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53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Rights Infringement Thru Commons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Anyone for “environmental impact fees”?</a:t>
            </a:r>
          </a:p>
          <a:p>
            <a:r>
              <a:rPr lang="en-US" dirty="0" smtClean="0"/>
              <a:t>This is an extremely complex area.</a:t>
            </a:r>
          </a:p>
          <a:p>
            <a:r>
              <a:rPr lang="en-US" dirty="0" smtClean="0"/>
              <a:t>It changes constantly with time and technology.</a:t>
            </a:r>
          </a:p>
          <a:p>
            <a:r>
              <a:rPr lang="en-US" dirty="0" smtClean="0"/>
              <a:t>Not feasible to pre-define a revenue stream.</a:t>
            </a:r>
          </a:p>
          <a:p>
            <a:r>
              <a:rPr lang="en-US" dirty="0" smtClean="0"/>
              <a:t>Not a good thing to give politicians </a:t>
            </a:r>
            <a:r>
              <a:rPr lang="en-US" i="1" dirty="0" smtClean="0"/>
              <a:t>any</a:t>
            </a:r>
            <a:r>
              <a:rPr lang="en-US" dirty="0" smtClean="0"/>
              <a:t> control over!!</a:t>
            </a:r>
          </a:p>
          <a:p>
            <a:r>
              <a:rPr lang="en-US" dirty="0" smtClean="0"/>
              <a:t>Therefore, leave to courts (not a usable revenue stream).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01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Revenue Required</a:t>
            </a:r>
            <a:br>
              <a:rPr lang="en-US" b="1" u="sng" dirty="0" smtClean="0"/>
            </a:br>
            <a:r>
              <a:rPr lang="en-US" sz="2800" b="1" dirty="0" smtClean="0"/>
              <a:t>(SWAG technique)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– $1,400 billion</a:t>
            </a:r>
          </a:p>
          <a:p>
            <a:r>
              <a:rPr lang="en-US" dirty="0" smtClean="0"/>
              <a:t>State – $500 billion</a:t>
            </a:r>
          </a:p>
          <a:p>
            <a:r>
              <a:rPr lang="en-US" dirty="0" smtClean="0"/>
              <a:t>Local – $500 billion</a:t>
            </a:r>
          </a:p>
          <a:p>
            <a:pPr marL="1714500" lvl="4" indent="0">
              <a:buNone/>
            </a:pPr>
            <a:r>
              <a:rPr lang="en-US" sz="3200" dirty="0" smtClean="0"/>
              <a:t>Total – $2,400 billion</a:t>
            </a:r>
          </a:p>
          <a:p>
            <a:pPr marL="1714500" lvl="4" indent="0">
              <a:buNone/>
            </a:pPr>
            <a:r>
              <a:rPr lang="en-US" sz="3200" dirty="0" smtClean="0"/>
              <a:t>Libertarian Revenue – $1,250</a:t>
            </a:r>
          </a:p>
          <a:p>
            <a:pPr marL="1714500" lvl="4" indent="0">
              <a:buNone/>
            </a:pPr>
            <a:r>
              <a:rPr lang="en-US" sz="3200" dirty="0" smtClean="0"/>
              <a:t>Additional needed – $1,150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98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“Best” Non-libertarian Taxes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duties and imposts</a:t>
            </a:r>
          </a:p>
          <a:p>
            <a:pPr marL="800100" lvl="2" indent="0">
              <a:buNone/>
            </a:pPr>
            <a:r>
              <a:rPr lang="en-US" dirty="0" smtClean="0"/>
              <a:t>10% allies, 20% hostiles would collect maybe $450 billion</a:t>
            </a:r>
          </a:p>
          <a:p>
            <a:pPr marL="800100" lvl="2" indent="0">
              <a:buNone/>
            </a:pPr>
            <a:r>
              <a:rPr lang="en-US" dirty="0" smtClean="0"/>
              <a:t>(Note that this was the </a:t>
            </a:r>
            <a:r>
              <a:rPr lang="en-US" i="1" dirty="0" smtClean="0"/>
              <a:t>only</a:t>
            </a:r>
            <a:r>
              <a:rPr lang="en-US" dirty="0" smtClean="0"/>
              <a:t> source of revenue for the US for most of its first century!)</a:t>
            </a:r>
          </a:p>
          <a:p>
            <a:r>
              <a:rPr lang="en-US" dirty="0" smtClean="0"/>
              <a:t>Broadly-based sales tax</a:t>
            </a:r>
          </a:p>
          <a:p>
            <a:pPr marL="800100" lvl="2" indent="0">
              <a:buNone/>
            </a:pPr>
            <a:r>
              <a:rPr lang="en-US" dirty="0" smtClean="0"/>
              <a:t>9% would be worth about $500 billion</a:t>
            </a:r>
          </a:p>
          <a:p>
            <a:pPr marL="800100" lvl="2" indent="0">
              <a:buNone/>
            </a:pPr>
            <a:r>
              <a:rPr lang="en-US" dirty="0" smtClean="0"/>
              <a:t>This is </a:t>
            </a:r>
            <a:r>
              <a:rPr lang="en-US" i="1" dirty="0" smtClean="0"/>
              <a:t>not</a:t>
            </a:r>
            <a:r>
              <a:rPr lang="en-US" dirty="0" smtClean="0"/>
              <a:t> a “regressive” tax, but to forestall such objections, exempt “necessities” (basic food and clothing, etc.).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5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Characteristics of a “Good” Tax</a:t>
            </a:r>
            <a:br>
              <a:rPr lang="en-US" b="1" u="sng" dirty="0" smtClean="0"/>
            </a:br>
            <a:r>
              <a:rPr lang="en-US" sz="2400" b="1" dirty="0" smtClean="0"/>
              <a:t>(practical considerations, not libertarian philosophy)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Efficient</a:t>
            </a:r>
            <a:r>
              <a:rPr lang="en-US" dirty="0" smtClean="0"/>
              <a:t> – The cost of collecting and enforcing the tax must be a small percentage of the amount collected.</a:t>
            </a:r>
          </a:p>
          <a:p>
            <a:r>
              <a:rPr lang="en-US" b="1" dirty="0" smtClean="0"/>
              <a:t>Clear and simple</a:t>
            </a:r>
            <a:r>
              <a:rPr lang="en-US" dirty="0" smtClean="0"/>
              <a:t> – Taxpayers must be able to understand the tax, be able to tell how much they owe and know when it is due.</a:t>
            </a:r>
          </a:p>
          <a:p>
            <a:r>
              <a:rPr lang="en-US" b="1" dirty="0" smtClean="0"/>
              <a:t>Broadly based; not burdensome</a:t>
            </a:r>
            <a:r>
              <a:rPr lang="en-US" dirty="0" smtClean="0"/>
              <a:t> – The tax should affect all or most citizens reasonably uniformly and should not unduly burden anyone (including citizens’ cost of compliance).</a:t>
            </a:r>
          </a:p>
          <a:p>
            <a:r>
              <a:rPr lang="en-US" b="1" dirty="0" smtClean="0"/>
              <a:t>Hard to evade</a:t>
            </a:r>
            <a:r>
              <a:rPr lang="en-US" dirty="0" smtClean="0"/>
              <a:t> (which might be considered part of “Efficient”)</a:t>
            </a:r>
          </a:p>
          <a:p>
            <a:r>
              <a:rPr lang="en-US" b="1" dirty="0" smtClean="0"/>
              <a:t>Taxing consumption</a:t>
            </a:r>
            <a:r>
              <a:rPr lang="en-US" dirty="0" smtClean="0"/>
              <a:t> is generally preferable to taxing production.</a:t>
            </a:r>
          </a:p>
        </p:txBody>
      </p:sp>
    </p:spTree>
    <p:extLst>
      <p:ext uri="{BB962C8B-B14F-4D97-AF65-F5344CB8AC3E}">
        <p14:creationId xmlns:p14="http://schemas.microsoft.com/office/powerpoint/2010/main" val="200902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Entirely Libertarian Revenue Streams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fees (only works when no “free riders”)</a:t>
            </a:r>
          </a:p>
          <a:p>
            <a:r>
              <a:rPr lang="en-US" dirty="0" smtClean="0"/>
              <a:t>Land Value Tax</a:t>
            </a:r>
          </a:p>
          <a:p>
            <a:r>
              <a:rPr lang="en-US" dirty="0"/>
              <a:t>Rental </a:t>
            </a:r>
            <a:r>
              <a:rPr lang="en-US" dirty="0" smtClean="0"/>
              <a:t>fees for </a:t>
            </a:r>
            <a:r>
              <a:rPr lang="en-US" dirty="0"/>
              <a:t>use of other parts of </a:t>
            </a:r>
            <a:r>
              <a:rPr lang="en-US" dirty="0" smtClean="0"/>
              <a:t>“the commons</a:t>
            </a:r>
            <a:r>
              <a:rPr lang="en-US" dirty="0"/>
              <a:t>”</a:t>
            </a:r>
          </a:p>
          <a:p>
            <a:r>
              <a:rPr lang="en-US" dirty="0" smtClean="0"/>
              <a:t>Severance Tax</a:t>
            </a:r>
          </a:p>
          <a:p>
            <a:r>
              <a:rPr lang="en-US" dirty="0" smtClean="0"/>
              <a:t>Infringement of rights involving the commons</a:t>
            </a:r>
          </a:p>
        </p:txBody>
      </p:sp>
    </p:spTree>
    <p:extLst>
      <p:ext uri="{BB962C8B-B14F-4D97-AF65-F5344CB8AC3E}">
        <p14:creationId xmlns:p14="http://schemas.microsoft.com/office/powerpoint/2010/main" val="56997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Usage Fees</a:t>
            </a:r>
            <a:br>
              <a:rPr lang="en-US" b="1" u="sng" dirty="0" smtClean="0"/>
            </a:br>
            <a:r>
              <a:rPr lang="en-US" sz="2400" b="1" dirty="0" smtClean="0"/>
              <a:t>(whenever there is no economic “free rider” problem)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Parks, museums, etc. – set fee to match number of users to capacity (in economics, this is called the market-clearing price).</a:t>
            </a:r>
          </a:p>
          <a:p>
            <a:r>
              <a:rPr lang="en-US" dirty="0" smtClean="0"/>
              <a:t>Roads – $0.00003 per kilometer per kilogram ($0.000022 per mile per pound)</a:t>
            </a:r>
          </a:p>
          <a:p>
            <a:pPr marL="800100" lvl="2" indent="0">
              <a:buNone/>
            </a:pPr>
            <a:r>
              <a:rPr lang="en-US" sz="2800" dirty="0" smtClean="0"/>
              <a:t>Passenger Vehicle – GVW = 1,360 kg (2,992lbs)</a:t>
            </a:r>
          </a:p>
          <a:p>
            <a:pPr marL="1714500" lvl="4" indent="0">
              <a:buNone/>
            </a:pPr>
            <a:r>
              <a:rPr lang="en-US" sz="2800" dirty="0" smtClean="0"/>
              <a:t>$0.04/km ($0.064/mi)</a:t>
            </a:r>
          </a:p>
          <a:p>
            <a:pPr marL="800100" lvl="2" indent="0">
              <a:buNone/>
            </a:pPr>
            <a:r>
              <a:rPr lang="en-US" sz="2800" dirty="0" smtClean="0"/>
              <a:t>18-wheeler – GVW = 36,360kg (79,992lbs)</a:t>
            </a:r>
          </a:p>
          <a:p>
            <a:pPr marL="1714500" lvl="4" indent="0">
              <a:buNone/>
            </a:pPr>
            <a:r>
              <a:rPr lang="en-US" sz="2800" dirty="0" smtClean="0"/>
              <a:t>$1.09/km ($1.75/mi)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521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Commons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/>
              <a:t>(all libertarian revenue streams except usage fees involve the commons)</a:t>
            </a:r>
            <a:endParaRPr lang="en-US" sz="2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“The Commons” is defined to be anything of value (a scarce resource) to which no individual (or societal entity) can hold an </a:t>
            </a:r>
            <a:r>
              <a:rPr lang="en-US" dirty="0" err="1" smtClean="0"/>
              <a:t>allodial</a:t>
            </a:r>
            <a:r>
              <a:rPr lang="en-US" dirty="0" smtClean="0"/>
              <a:t> title.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Allodial</a:t>
            </a:r>
            <a:r>
              <a:rPr lang="en-US" dirty="0" smtClean="0"/>
              <a:t> title” means total and complete ownership and control with no encumbrances or tax obligations.</a:t>
            </a:r>
          </a:p>
          <a:p>
            <a:r>
              <a:rPr lang="en-US" dirty="0" smtClean="0"/>
              <a:t>There are only two ways to obtain an </a:t>
            </a:r>
            <a:r>
              <a:rPr lang="en-US" dirty="0" err="1" smtClean="0"/>
              <a:t>allodial</a:t>
            </a:r>
            <a:r>
              <a:rPr lang="en-US" dirty="0" smtClean="0"/>
              <a:t> title to something:</a:t>
            </a:r>
          </a:p>
          <a:p>
            <a:pPr lvl="1"/>
            <a:r>
              <a:rPr lang="en-US" b="1" dirty="0" smtClean="0"/>
              <a:t>Purchase it</a:t>
            </a:r>
            <a:r>
              <a:rPr lang="en-US" dirty="0" smtClean="0"/>
              <a:t> (in a voluntary exchange) from someone else who had </a:t>
            </a:r>
            <a:r>
              <a:rPr lang="en-US" dirty="0" err="1" smtClean="0"/>
              <a:t>allodial</a:t>
            </a:r>
            <a:r>
              <a:rPr lang="en-US" dirty="0" smtClean="0"/>
              <a:t> title to it (so the title transfers).</a:t>
            </a:r>
          </a:p>
          <a:p>
            <a:pPr lvl="1"/>
            <a:r>
              <a:rPr lang="en-US" b="1" dirty="0" smtClean="0"/>
              <a:t>Make it yourself</a:t>
            </a:r>
            <a:r>
              <a:rPr lang="en-US" dirty="0" smtClean="0"/>
              <a:t> with your very own labor (or labor you fairly purchased) using materials to which you had </a:t>
            </a:r>
            <a:r>
              <a:rPr lang="en-US" dirty="0" err="1" smtClean="0"/>
              <a:t>allodial</a:t>
            </a:r>
            <a:r>
              <a:rPr lang="en-US" dirty="0" smtClean="0"/>
              <a:t> title.</a:t>
            </a:r>
          </a:p>
        </p:txBody>
      </p:sp>
    </p:spTree>
    <p:extLst>
      <p:ext uri="{BB962C8B-B14F-4D97-AF65-F5344CB8AC3E}">
        <p14:creationId xmlns:p14="http://schemas.microsoft.com/office/powerpoint/2010/main" val="139567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Land Is One Key Part of the Commons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Land was present before people evolved.</a:t>
            </a:r>
          </a:p>
          <a:p>
            <a:r>
              <a:rPr lang="en-US" dirty="0" smtClean="0"/>
              <a:t>No person has ever made any land with their personal labor.</a:t>
            </a:r>
          </a:p>
          <a:p>
            <a:r>
              <a:rPr lang="en-US" dirty="0" smtClean="0"/>
              <a:t>As people multiplied, they “claimed” land, but that does not give them a clear title to it (they did not buy it from anyone who had </a:t>
            </a:r>
            <a:r>
              <a:rPr lang="en-US" dirty="0" err="1" smtClean="0"/>
              <a:t>allodial</a:t>
            </a:r>
            <a:r>
              <a:rPr lang="en-US" dirty="0" smtClean="0"/>
              <a:t> title and they did not make it with their own labor).</a:t>
            </a:r>
          </a:p>
          <a:p>
            <a:r>
              <a:rPr lang="en-US" dirty="0" smtClean="0"/>
              <a:t>Libertarians would surely agree that every person should have an equal right to use whatever land exists.</a:t>
            </a:r>
          </a:p>
          <a:p>
            <a:r>
              <a:rPr lang="en-US" dirty="0" smtClean="0"/>
              <a:t>But what about people who came along after all land had been “claimed”?</a:t>
            </a:r>
          </a:p>
          <a:p>
            <a:r>
              <a:rPr lang="en-US" dirty="0"/>
              <a:t>L</a:t>
            </a:r>
            <a:r>
              <a:rPr lang="en-US" dirty="0" smtClean="0"/>
              <a:t>and is not (and cannot be) owned by anyone.  It simply exists and everyone should have an equal opportunity to use it.  It is part of the commons.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Land Value Tax (LVT)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Henry George (1839 – 1897) proposed and advocated LVT (plus other stuff, mostly bad).</a:t>
            </a:r>
          </a:p>
          <a:p>
            <a:r>
              <a:rPr lang="en-US" dirty="0" smtClean="0"/>
              <a:t>LVT is rent paid to everyone else for granting the current “owner” the ability to control and use a part of the commons.</a:t>
            </a:r>
          </a:p>
          <a:p>
            <a:r>
              <a:rPr lang="en-US" dirty="0" smtClean="0"/>
              <a:t>An LVT collects a fraction of the fair rental value of the </a:t>
            </a:r>
            <a:r>
              <a:rPr lang="en-US" u="sng" dirty="0" smtClean="0"/>
              <a:t>unimproved</a:t>
            </a:r>
            <a:r>
              <a:rPr lang="en-US" dirty="0" smtClean="0"/>
              <a:t> land.  (Improvements are never taxed.)</a:t>
            </a:r>
          </a:p>
          <a:p>
            <a:r>
              <a:rPr lang="en-US" dirty="0" smtClean="0"/>
              <a:t>Land is still bought and sold as per normal.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2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u="sng" dirty="0" smtClean="0"/>
              <a:t>LVT  Mechanics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rental value of a piece of land and the interest rate determines the price of the land.</a:t>
            </a:r>
          </a:p>
          <a:p>
            <a:pPr marL="800100" lvl="2" indent="0">
              <a:buNone/>
            </a:pPr>
            <a:r>
              <a:rPr lang="en-US" dirty="0" smtClean="0"/>
              <a:t>Suppose a parcel of land can be rented for $900 per year and the current interest rate is 3%.  The price of the land will be $30,000 (900/0.03 – “capitalizing” the rent).</a:t>
            </a:r>
          </a:p>
          <a:p>
            <a:pPr marL="457200" indent="-457200"/>
            <a:r>
              <a:rPr lang="en-US" dirty="0" smtClean="0"/>
              <a:t>An LVT must collect only part of the rent.</a:t>
            </a:r>
          </a:p>
          <a:p>
            <a:pPr marL="800100" lvl="2" indent="0">
              <a:buNone/>
            </a:pPr>
            <a:r>
              <a:rPr lang="en-US" dirty="0" smtClean="0"/>
              <a:t>Suppose the LVT is set at 1/3 the rent or $300 per year.</a:t>
            </a:r>
          </a:p>
          <a:p>
            <a:pPr marL="800100" lvl="2" indent="0">
              <a:buNone/>
            </a:pPr>
            <a:r>
              <a:rPr lang="en-US" dirty="0" smtClean="0"/>
              <a:t>The “owner” then has only $600 of the rent left after tax, so the price of the land will be $20,000 (600/0.03).</a:t>
            </a:r>
          </a:p>
          <a:p>
            <a:r>
              <a:rPr lang="en-US" dirty="0" smtClean="0"/>
              <a:t>Obviously, if the entire rent is collected, the land price goes to zero (or even negative) – an undesirable and unstable condition!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43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Other Useful LVT Mechanics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                        p                                       </a:t>
            </a:r>
            <a:r>
              <a:rPr lang="en-US" sz="2800" dirty="0" err="1" smtClean="0"/>
              <a:t>i</a:t>
            </a:r>
            <a:r>
              <a:rPr lang="en-US" sz="2800" dirty="0" smtClean="0"/>
              <a:t> r</a:t>
            </a:r>
          </a:p>
          <a:p>
            <a:pPr marL="0" indent="0">
              <a:buNone/>
            </a:pPr>
            <a:r>
              <a:rPr lang="en-US" sz="2800" dirty="0" smtClean="0"/>
              <a:t>         r =  -----------------           p  =  ---------------</a:t>
            </a:r>
          </a:p>
          <a:p>
            <a:pPr marL="0" indent="0">
              <a:buNone/>
            </a:pPr>
            <a:r>
              <a:rPr lang="en-US" sz="2800" dirty="0" smtClean="0"/>
              <a:t>                     p  +  </a:t>
            </a:r>
            <a:r>
              <a:rPr lang="en-US" sz="2800" dirty="0" err="1" smtClean="0"/>
              <a:t>i</a:t>
            </a:r>
            <a:r>
              <a:rPr lang="en-US" sz="2800" dirty="0" smtClean="0"/>
              <a:t>                                 1 – 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i</a:t>
            </a:r>
            <a:r>
              <a:rPr lang="en-US" sz="2800" dirty="0" smtClean="0"/>
              <a:t>   =  Interest rate as a decimal fraction (</a:t>
            </a:r>
            <a:r>
              <a:rPr lang="en-US" sz="2800" dirty="0" err="1" smtClean="0"/>
              <a:t>i</a:t>
            </a:r>
            <a:r>
              <a:rPr lang="en-US" sz="2800" dirty="0" smtClean="0"/>
              <a:t> &gt; 0)</a:t>
            </a:r>
          </a:p>
          <a:p>
            <a:pPr marL="0" indent="0">
              <a:buNone/>
            </a:pPr>
            <a:r>
              <a:rPr lang="en-US" sz="2800" dirty="0" smtClean="0"/>
              <a:t>    p  =  LVT rate as a decimal fraction of the price</a:t>
            </a:r>
          </a:p>
          <a:p>
            <a:pPr marL="0" indent="0">
              <a:buNone/>
            </a:pPr>
            <a:r>
              <a:rPr lang="en-US" sz="2800" dirty="0" smtClean="0"/>
              <a:t>    r   =  LVT rate as a decimal fraction of the rent (r &lt; 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1594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</TotalTime>
  <Words>1081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Guided Discussion Series  Libertarian Taxation  Is “libertarian taxation” an oxymoron or isn’t it? If we are to have a “minimal state,” what is the best way to pay for it?   Guide: Roy Minet</vt:lpstr>
      <vt:lpstr>Characteristics of a “Good” Tax (practical considerations, not libertarian philosophy)</vt:lpstr>
      <vt:lpstr>Entirely Libertarian Revenue Streams</vt:lpstr>
      <vt:lpstr>Usage Fees (whenever there is no economic “free rider” problem)</vt:lpstr>
      <vt:lpstr>The Commons (all libertarian revenue streams except usage fees involve the commons)</vt:lpstr>
      <vt:lpstr>Land Is One Key Part of the Commons</vt:lpstr>
      <vt:lpstr>Land Value Tax (LVT)</vt:lpstr>
      <vt:lpstr>LVT  Mechanics</vt:lpstr>
      <vt:lpstr>Other Useful LVT Mechanics</vt:lpstr>
      <vt:lpstr>LVT “Sweet” Spot</vt:lpstr>
      <vt:lpstr>More Pieces of the Commons</vt:lpstr>
      <vt:lpstr>Libertarian Revenue Estimates (SWAG technique)</vt:lpstr>
      <vt:lpstr>Rights Infringement Thru Commons</vt:lpstr>
      <vt:lpstr>Revenue Required (SWAG technique)</vt:lpstr>
      <vt:lpstr>“Best” Non-libertarian Taxes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Minet</dc:creator>
  <cp:lastModifiedBy>Roy Minet</cp:lastModifiedBy>
  <cp:revision>345</cp:revision>
  <dcterms:created xsi:type="dcterms:W3CDTF">2020-06-05T20:43:15Z</dcterms:created>
  <dcterms:modified xsi:type="dcterms:W3CDTF">2022-03-10T16:51:36Z</dcterms:modified>
</cp:coreProperties>
</file>