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91" r:id="rId4"/>
    <p:sldId id="284" r:id="rId5"/>
    <p:sldId id="294" r:id="rId6"/>
    <p:sldId id="285" r:id="rId7"/>
    <p:sldId id="280" r:id="rId8"/>
    <p:sldId id="281" r:id="rId9"/>
    <p:sldId id="282" r:id="rId10"/>
    <p:sldId id="286" r:id="rId11"/>
    <p:sldId id="287" r:id="rId12"/>
    <p:sldId id="295" r:id="rId13"/>
    <p:sldId id="296" r:id="rId14"/>
    <p:sldId id="288" r:id="rId15"/>
    <p:sldId id="293" r:id="rId16"/>
    <p:sldId id="289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588" autoAdjust="0"/>
  </p:normalViewPr>
  <p:slideViewPr>
    <p:cSldViewPr>
      <p:cViewPr varScale="1">
        <p:scale>
          <a:sx n="98" d="100"/>
          <a:sy n="98" d="100"/>
        </p:scale>
        <p:origin x="-3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5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4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4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5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1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9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C78D7-8398-4950-9423-A0548262AE59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0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334000"/>
          </a:xfrm>
        </p:spPr>
        <p:txBody>
          <a:bodyPr>
            <a:normAutofit/>
          </a:bodyPr>
          <a:lstStyle/>
          <a:p>
            <a:r>
              <a:rPr lang="en-US" b="1" dirty="0" smtClean="0"/>
              <a:t>Guided Discussion Series</a:t>
            </a:r>
            <a:br>
              <a:rPr lang="en-US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6600" b="1" u="sng" dirty="0" smtClean="0"/>
              <a:t>Individual Rights</a:t>
            </a:r>
            <a:br>
              <a:rPr lang="en-US" sz="6600" b="1" u="sng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b="1" dirty="0" smtClean="0"/>
              <a:t>Guide: Roy Minet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15000"/>
            <a:ext cx="6400800" cy="4572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There Is No Such Thing</a:t>
            </a:r>
            <a:br>
              <a:rPr lang="en-US" b="1" u="sng" dirty="0" smtClean="0"/>
            </a:br>
            <a:r>
              <a:rPr lang="en-US" b="1" u="sng" dirty="0" smtClean="0"/>
              <a:t>As “Natural Rights”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is no “list of rights” that are automatically provided for humans by nature or by a deity.</a:t>
            </a:r>
          </a:p>
          <a:p>
            <a:r>
              <a:rPr lang="en-US" dirty="0"/>
              <a:t>Efforts to justify natural rights have been wishful thinking!</a:t>
            </a:r>
          </a:p>
          <a:p>
            <a:r>
              <a:rPr lang="en-US" dirty="0" smtClean="0"/>
              <a:t>Thinking that there is (or should be) such a list is the ultimate hubris or conceit.</a:t>
            </a:r>
          </a:p>
          <a:p>
            <a:r>
              <a:rPr lang="en-US" dirty="0"/>
              <a:t>Nature can </a:t>
            </a:r>
            <a:r>
              <a:rPr lang="en-US" dirty="0" smtClean="0"/>
              <a:t>be </a:t>
            </a:r>
            <a:r>
              <a:rPr lang="en-US" dirty="0"/>
              <a:t>counted </a:t>
            </a:r>
            <a:r>
              <a:rPr lang="en-US" dirty="0" smtClean="0"/>
              <a:t>upon </a:t>
            </a:r>
            <a:r>
              <a:rPr lang="en-US" u="sng" dirty="0" smtClean="0"/>
              <a:t>only</a:t>
            </a:r>
            <a:r>
              <a:rPr lang="en-US" dirty="0" smtClean="0"/>
              <a:t> </a:t>
            </a:r>
            <a:r>
              <a:rPr lang="en-US" dirty="0"/>
              <a:t>for the consistent enforcement of the objective laws of physics and the impartial, relentless enforcement of survival of the fittest under these laws.</a:t>
            </a:r>
          </a:p>
        </p:txBody>
      </p:sp>
    </p:spTree>
    <p:extLst>
      <p:ext uri="{BB962C8B-B14F-4D97-AF65-F5344CB8AC3E}">
        <p14:creationId xmlns:p14="http://schemas.microsoft.com/office/powerpoint/2010/main" val="18972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b="1" u="sng" dirty="0" smtClean="0"/>
              <a:t>Empirical Natural Rights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Toward A Theory Of Empirical Natural Rights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by John </a:t>
            </a:r>
            <a:r>
              <a:rPr lang="en-US" dirty="0" err="1" smtClean="0"/>
              <a:t>Hasnas</a:t>
            </a:r>
            <a:r>
              <a:rPr lang="en-US" dirty="0" smtClean="0"/>
              <a:t>, Georgetown University (2005)</a:t>
            </a:r>
          </a:p>
          <a:p>
            <a:r>
              <a:rPr lang="en-US" dirty="0" smtClean="0"/>
              <a:t>Convincingly argues that the advocates of “Natural Rights’ have </a:t>
            </a:r>
            <a:r>
              <a:rPr lang="en-US" i="1" u="sng" dirty="0" smtClean="0"/>
              <a:t>not</a:t>
            </a:r>
            <a:r>
              <a:rPr lang="en-US" dirty="0" smtClean="0"/>
              <a:t> made their case</a:t>
            </a:r>
          </a:p>
          <a:p>
            <a:r>
              <a:rPr lang="en-US" dirty="0" smtClean="0"/>
              <a:t>Proposes “Empirical Natural Rights” instead</a:t>
            </a:r>
          </a:p>
          <a:p>
            <a:r>
              <a:rPr lang="en-US" dirty="0" smtClean="0"/>
              <a:t>“ENR” evolved in parallel with Common Law over a several-hundred-year period in Norman England following the collapse of the Roman Empire in the 5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7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Rights Are Not Clean</a:t>
            </a:r>
            <a:r>
              <a:rPr lang="en-US" b="1" u="sng" dirty="0"/>
              <a:t> </a:t>
            </a:r>
            <a:r>
              <a:rPr lang="en-US" b="1" u="sng" dirty="0" smtClean="0"/>
              <a:t>and Simple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theoretical rights are not “clean” and simple philosophical entities and should deal with where to draw the boundary between “right” and “not a right” in gray areas.</a:t>
            </a:r>
          </a:p>
          <a:p>
            <a:r>
              <a:rPr lang="en-US" dirty="0" smtClean="0"/>
              <a:t>Real-world mechanisms to secure rights are forced to face such issues and tradeoffs as happened with Empirical Natural Rights.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583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b="1" u="sng" dirty="0" smtClean="0"/>
              <a:t>M. C. Escher</a:t>
            </a:r>
            <a:r>
              <a:rPr lang="en-US" sz="3600" dirty="0" smtClean="0"/>
              <a:t> </a:t>
            </a:r>
            <a:r>
              <a:rPr lang="en-US" sz="2400" dirty="0" smtClean="0"/>
              <a:t>(1898 – 1972)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10667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Let’s say the birds represent “rights” and the fish represent the power structure that secures them.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Roy\Documents\GuidedDiscussions\MCEscherBirdsFi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81200"/>
            <a:ext cx="54102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70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Clearing Away All The BS And Fog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concept of a “right” or a set of “rights” is entirely an invention of the human intellect.</a:t>
            </a:r>
          </a:p>
          <a:p>
            <a:r>
              <a:rPr lang="en-US" dirty="0" smtClean="0"/>
              <a:t>Therefore, rights do not “come from” anywhere.</a:t>
            </a:r>
          </a:p>
          <a:p>
            <a:r>
              <a:rPr lang="en-US" dirty="0" smtClean="0"/>
              <a:t>It is completely up to humans to define what rights are or should be and also to construct the mechanism needed to secure the rights.</a:t>
            </a:r>
          </a:p>
          <a:p>
            <a:r>
              <a:rPr lang="en-US" dirty="0" smtClean="0"/>
              <a:t>As libertarians well know, any mechanism powerful enough to secure rights is powerful enough to take them away – therefore, </a:t>
            </a:r>
            <a:r>
              <a:rPr lang="en-US" i="1" u="sng" dirty="0" smtClean="0"/>
              <a:t>very</a:t>
            </a:r>
            <a:r>
              <a:rPr lang="en-US" dirty="0" smtClean="0"/>
              <a:t> dangerous!</a:t>
            </a:r>
          </a:p>
          <a:p>
            <a:r>
              <a:rPr lang="en-US" dirty="0" smtClean="0"/>
              <a:t>Note that in at least one case, anarchy was not stable and evolved a force structure to secure rights.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18288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Should There Ever Be</a:t>
            </a:r>
            <a:br>
              <a:rPr lang="en-US" b="1" u="sng" dirty="0" smtClean="0"/>
            </a:br>
            <a:r>
              <a:rPr lang="en-US" b="1" u="sng" dirty="0" smtClean="0"/>
              <a:t>Any Positive Rights?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29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b="1" u="sng" dirty="0" smtClean="0"/>
              <a:t>How Could Rights Be Defined?</a:t>
            </a:r>
            <a:endParaRPr lang="en-US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229600" cy="54864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Empirical Natural Rights – Rights are anything not illegal under common law.</a:t>
                </a:r>
              </a:p>
              <a:p>
                <a:r>
                  <a:rPr lang="en-US" dirty="0" smtClean="0"/>
                  <a:t>Non-aggression Principle (NAP) – Rights are anything that does not violate the NAP.</a:t>
                </a:r>
              </a:p>
              <a:p>
                <a:r>
                  <a:rPr lang="en-US" dirty="0" smtClean="0"/>
                  <a:t>Equal Freedoms – Rights are anything that does not infringe on anyone’s equal rights.</a:t>
                </a:r>
              </a:p>
              <a:p>
                <a:r>
                  <a:rPr lang="en-US" dirty="0" smtClean="0"/>
                  <a:t>A document (e.g. the US Constitution) that sets up a force structure to secure a set of rights.</a:t>
                </a:r>
              </a:p>
              <a:p>
                <a:r>
                  <a:rPr lang="en-US" dirty="0" smtClean="0"/>
                  <a:t>Rational Rights – That set of rights which maximizes the total happiness of all people.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 </m:t>
                        </m:r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𝑛𝑜𝑤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∞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 smtClean="0"/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1600" dirty="0" smtClean="0"/>
                  <a:t>       An </a:t>
                </a:r>
                <a:r>
                  <a:rPr lang="en-US" sz="1600" dirty="0"/>
                  <a:t>individual’s expected happiness integral.     </a:t>
                </a:r>
                <a:r>
                  <a:rPr lang="en-US" sz="1600" dirty="0" smtClean="0"/>
                  <a:t>  The </a:t>
                </a:r>
                <a:r>
                  <a:rPr lang="en-US" sz="1600" dirty="0"/>
                  <a:t>sum of all individuals’ happiness integrals.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229600" cy="5486400"/>
              </a:xfrm>
              <a:blipFill rotWithShape="1">
                <a:blip r:embed="rId2"/>
                <a:stretch>
                  <a:fillRect l="-1481" t="-2222" r="-1778" b="-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41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u="sng" dirty="0" smtClean="0"/>
              <a:t>So, What To Do About Rights?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 is indeed encouraging that all approaches lead to a set of rights </a:t>
            </a:r>
            <a:r>
              <a:rPr lang="en-US" smtClean="0"/>
              <a:t>that include the </a:t>
            </a:r>
            <a:r>
              <a:rPr lang="en-US" dirty="0" err="1" smtClean="0"/>
              <a:t>Lockean</a:t>
            </a:r>
            <a:r>
              <a:rPr lang="en-US" dirty="0" smtClean="0"/>
              <a:t> </a:t>
            </a:r>
            <a:r>
              <a:rPr lang="en-US" dirty="0"/>
              <a:t>n</a:t>
            </a:r>
            <a:r>
              <a:rPr lang="en-US" dirty="0" smtClean="0"/>
              <a:t>atural rights of life, liberty and property!</a:t>
            </a:r>
          </a:p>
          <a:p>
            <a:r>
              <a:rPr lang="en-US" dirty="0" smtClean="0"/>
              <a:t>We could do far, far worse than the Empirical </a:t>
            </a:r>
            <a:r>
              <a:rPr lang="en-US" dirty="0"/>
              <a:t>N</a:t>
            </a:r>
            <a:r>
              <a:rPr lang="en-US" dirty="0" smtClean="0"/>
              <a:t>atural </a:t>
            </a:r>
            <a:r>
              <a:rPr lang="en-US" dirty="0"/>
              <a:t>R</a:t>
            </a:r>
            <a:r>
              <a:rPr lang="en-US" dirty="0" smtClean="0"/>
              <a:t>ights that evolved with common law.</a:t>
            </a:r>
          </a:p>
          <a:p>
            <a:r>
              <a:rPr lang="en-US" dirty="0" smtClean="0"/>
              <a:t>Rational Rights and rights derived from the NAP or Equal Freedoms do not “come with” any force structure to secure them.</a:t>
            </a:r>
          </a:p>
          <a:p>
            <a:r>
              <a:rPr lang="en-US" dirty="0" smtClean="0"/>
              <a:t>Best Plan:  Very carefully design and implement a force structure to secure a “good” set of rights; pay extra heavy attention to safeguards that </a:t>
            </a:r>
            <a:r>
              <a:rPr lang="en-US" u="sng" dirty="0" smtClean="0"/>
              <a:t>will</a:t>
            </a:r>
            <a:r>
              <a:rPr lang="en-US" dirty="0" smtClean="0"/>
              <a:t> keep it under control this time!  (This is still risky.)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Impassioned orators, including those in the highest places, sling the noun “right” around as though it were something extremely important about which they have a deep understanding.</a:t>
            </a:r>
          </a:p>
          <a:p>
            <a:r>
              <a:rPr lang="en-US" dirty="0" smtClean="0"/>
              <a:t>In 99% of these cases, the users of this word haven’t given the subject of “rights” much thought.</a:t>
            </a:r>
          </a:p>
          <a:p>
            <a:r>
              <a:rPr lang="en-US" dirty="0" smtClean="0"/>
              <a:t>In 99.9% of the cases (and this percentage could be even a bit higher), the statements they make are incorrect in some sense and the speakers do not have an in-depth understanding of “rights.”</a:t>
            </a:r>
          </a:p>
        </p:txBody>
      </p:sp>
    </p:spTree>
    <p:extLst>
      <p:ext uri="{BB962C8B-B14F-4D97-AF65-F5344CB8AC3E}">
        <p14:creationId xmlns:p14="http://schemas.microsoft.com/office/powerpoint/2010/main" val="277872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/>
          </a:bodyPr>
          <a:lstStyle/>
          <a:p>
            <a:r>
              <a:rPr lang="en-US" dirty="0"/>
              <a:t>In general, most people have, at best, only a very fuzzy understanding of “rights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Frequently</a:t>
            </a:r>
            <a:r>
              <a:rPr lang="en-US" dirty="0"/>
              <a:t>, the more passionately they speak, the less they understand</a:t>
            </a:r>
            <a:r>
              <a:rPr lang="en-US" dirty="0" smtClean="0"/>
              <a:t>!</a:t>
            </a:r>
          </a:p>
          <a:p>
            <a:r>
              <a:rPr lang="en-US" dirty="0"/>
              <a:t>That’s partly because </a:t>
            </a:r>
            <a:r>
              <a:rPr lang="en-US" dirty="0" smtClean="0"/>
              <a:t>there are a lot of thoughtless dweebs and partly because the </a:t>
            </a:r>
            <a:r>
              <a:rPr lang="en-US" dirty="0"/>
              <a:t>subject </a:t>
            </a:r>
            <a:r>
              <a:rPr lang="en-US" dirty="0" smtClean="0"/>
              <a:t>actually is </a:t>
            </a:r>
            <a:r>
              <a:rPr lang="en-US" dirty="0"/>
              <a:t>more complicated that it would seem</a:t>
            </a:r>
            <a:r>
              <a:rPr lang="en-US" dirty="0" smtClean="0"/>
              <a:t>.</a:t>
            </a:r>
          </a:p>
          <a:p>
            <a:r>
              <a:rPr lang="en-US" dirty="0"/>
              <a:t>Let’s put the important subject of rights onto a firm(</a:t>
            </a:r>
            <a:r>
              <a:rPr lang="en-US" dirty="0" err="1"/>
              <a:t>er</a:t>
            </a:r>
            <a:r>
              <a:rPr lang="en-US" dirty="0"/>
              <a:t>) foundation!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9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Definition of a “Right”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Right</a:t>
            </a:r>
            <a:r>
              <a:rPr lang="en-US" b="1" i="1" dirty="0" smtClean="0"/>
              <a:t> – A </a:t>
            </a:r>
            <a:r>
              <a:rPr lang="en-US" b="1" i="1" dirty="0"/>
              <a:t>liberty of action or a benefit that every person is entitled to, that cannot be taken away, and about which everyone </a:t>
            </a:r>
            <a:r>
              <a:rPr lang="en-US" b="1" i="1" dirty="0" smtClean="0"/>
              <a:t>agrees.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Negative and Positive Rights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Negative </a:t>
            </a:r>
            <a:r>
              <a:rPr lang="en-US" dirty="0" smtClean="0"/>
              <a:t>(traditional) rights place no burden or claim upon the </a:t>
            </a:r>
            <a:r>
              <a:rPr lang="en-US" dirty="0"/>
              <a:t>resources </a:t>
            </a:r>
            <a:r>
              <a:rPr lang="en-US" dirty="0" smtClean="0"/>
              <a:t>of </a:t>
            </a:r>
            <a:r>
              <a:rPr lang="en-US" dirty="0"/>
              <a:t>others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Life</a:t>
            </a:r>
          </a:p>
          <a:p>
            <a:pPr lvl="1"/>
            <a:r>
              <a:rPr lang="en-US" dirty="0" smtClean="0"/>
              <a:t>Liberty</a:t>
            </a:r>
            <a:endParaRPr lang="en-US" dirty="0"/>
          </a:p>
          <a:p>
            <a:r>
              <a:rPr lang="en-US" dirty="0" smtClean="0"/>
              <a:t>Positive rights require an expenditure of resources by others to provide/secure the right.</a:t>
            </a:r>
          </a:p>
          <a:p>
            <a:pPr lvl="1"/>
            <a:r>
              <a:rPr lang="en-US" dirty="0" smtClean="0"/>
              <a:t>Life (if defined to include shelter and three square meals per day)</a:t>
            </a:r>
          </a:p>
          <a:p>
            <a:pPr lvl="1"/>
            <a:r>
              <a:rPr lang="en-US" dirty="0" smtClean="0"/>
              <a:t>Health care (beyond just what you could provide for yourself)</a:t>
            </a:r>
          </a:p>
        </p:txBody>
      </p:sp>
    </p:spTree>
    <p:extLst>
      <p:ext uri="{BB962C8B-B14F-4D97-AF65-F5344CB8AC3E}">
        <p14:creationId xmlns:p14="http://schemas.microsoft.com/office/powerpoint/2010/main" val="197135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u="sng" dirty="0" smtClean="0"/>
              <a:t>Rights Are Messy!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Even defining a “theoretical right” can be messy (as we will see).</a:t>
            </a:r>
          </a:p>
          <a:p>
            <a:r>
              <a:rPr lang="en-US" dirty="0" smtClean="0"/>
              <a:t>A theoretical right has zero practical or actual value unless it is “secured” (i.e., a “very large” percentage of individuals can actually enjoy the right a “very large” percentage of the time).</a:t>
            </a:r>
          </a:p>
          <a:p>
            <a:r>
              <a:rPr lang="en-US" dirty="0" smtClean="0"/>
              <a:t>Securing a right requires that a “sufficiently large” amount of force be available to suppress violations of the right a “very large” percentage of the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20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b="1" u="sng" dirty="0" smtClean="0"/>
              <a:t>History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succession of scholars/philosophers have worked to develop the theory of rights</a:t>
            </a:r>
            <a:r>
              <a:rPr lang="en-US" dirty="0"/>
              <a:t> </a:t>
            </a:r>
            <a:r>
              <a:rPr lang="en-US" dirty="0" smtClean="0"/>
              <a:t>from the late antiquity period to the present.  </a:t>
            </a:r>
            <a:r>
              <a:rPr lang="en-US" u="sng" dirty="0" smtClean="0"/>
              <a:t>Life</a:t>
            </a:r>
            <a:r>
              <a:rPr lang="en-US" dirty="0" smtClean="0"/>
              <a:t> and </a:t>
            </a:r>
            <a:r>
              <a:rPr lang="en-US" u="sng" dirty="0" smtClean="0"/>
              <a:t>liberty</a:t>
            </a:r>
            <a:r>
              <a:rPr lang="en-US" dirty="0" smtClean="0"/>
              <a:t> were main “anchor rights.”  Key concepts: “State of Nature” and “Natural Rights”</a:t>
            </a:r>
          </a:p>
          <a:p>
            <a:r>
              <a:rPr lang="en-US" dirty="0"/>
              <a:t>Thomas Hobbes – Early 1600s</a:t>
            </a:r>
          </a:p>
          <a:p>
            <a:r>
              <a:rPr lang="en-US" dirty="0" smtClean="0"/>
              <a:t>John Locke – late 1600s – Property</a:t>
            </a:r>
          </a:p>
          <a:p>
            <a:r>
              <a:rPr lang="en-US" dirty="0" smtClean="0"/>
              <a:t>Immanuel Kant – late 1700s – Reason</a:t>
            </a:r>
          </a:p>
          <a:p>
            <a:r>
              <a:rPr lang="en-US" dirty="0" smtClean="0"/>
              <a:t>Thomas Jefferson – late 1700s/early 1800s – Pursuit of happiness (instead of property)</a:t>
            </a:r>
          </a:p>
          <a:p>
            <a:r>
              <a:rPr lang="en-US" dirty="0" smtClean="0"/>
              <a:t>Friedrich Hayek – Early 1900s</a:t>
            </a:r>
          </a:p>
          <a:p>
            <a:r>
              <a:rPr lang="en-US" dirty="0" smtClean="0"/>
              <a:t>Murray </a:t>
            </a:r>
            <a:r>
              <a:rPr lang="en-US" dirty="0" err="1" smtClean="0"/>
              <a:t>Rothbard</a:t>
            </a:r>
            <a:r>
              <a:rPr lang="en-US" dirty="0" smtClean="0"/>
              <a:t> – 1900s</a:t>
            </a:r>
          </a:p>
          <a:p>
            <a:r>
              <a:rPr lang="en-US" dirty="0" smtClean="0"/>
              <a:t>John Rawls – 1900s</a:t>
            </a:r>
          </a:p>
          <a:p>
            <a:r>
              <a:rPr lang="en-US" dirty="0" smtClean="0"/>
              <a:t>Robert </a:t>
            </a:r>
            <a:r>
              <a:rPr lang="en-US" dirty="0" err="1" smtClean="0"/>
              <a:t>Nozick</a:t>
            </a:r>
            <a:r>
              <a:rPr lang="en-US" dirty="0" smtClean="0"/>
              <a:t> – 1900s</a:t>
            </a:r>
          </a:p>
          <a:p>
            <a:r>
              <a:rPr lang="en-US" dirty="0" smtClean="0"/>
              <a:t>Hans-Hermann Hoppe – Contemporary (UNLV)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4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u="sng" dirty="0" smtClean="0"/>
              <a:t>From Where Do Rights Come?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From nature – “Natural Rights”</a:t>
            </a:r>
          </a:p>
          <a:p>
            <a:r>
              <a:rPr lang="en-US" dirty="0" smtClean="0"/>
              <a:t>From a deity – “Self-evident rights from Creator”</a:t>
            </a:r>
          </a:p>
          <a:p>
            <a:r>
              <a:rPr lang="en-US" dirty="0" smtClean="0"/>
              <a:t>Rights are granted to people by their government or state</a:t>
            </a:r>
          </a:p>
          <a:p>
            <a:r>
              <a:rPr lang="en-US" dirty="0" smtClean="0"/>
              <a:t>From reason – Employ logic to figure it out</a:t>
            </a:r>
          </a:p>
          <a:p>
            <a:r>
              <a:rPr lang="en-US" dirty="0" smtClean="0"/>
              <a:t>Rights don’t exist – Free-for-all; individuals and/or groups defend what they think are their rights (anarchy)</a:t>
            </a:r>
          </a:p>
          <a:p>
            <a:r>
              <a:rPr lang="en-US" dirty="0" smtClean="0"/>
              <a:t>Contractual – Agreements not to harm or be harmed</a:t>
            </a:r>
          </a:p>
          <a:p>
            <a:r>
              <a:rPr lang="en-US" dirty="0" smtClean="0"/>
              <a:t>Rights evolved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Rights of a Lone Individual</a:t>
            </a:r>
            <a:br>
              <a:rPr lang="en-US" b="1" u="sng" dirty="0" smtClean="0"/>
            </a:br>
            <a:r>
              <a:rPr lang="en-US" b="1" u="sng" dirty="0" smtClean="0"/>
              <a:t>In a “State of Nature”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ife?</a:t>
            </a:r>
          </a:p>
          <a:p>
            <a:r>
              <a:rPr lang="en-US" dirty="0" smtClean="0"/>
              <a:t>Liberty?</a:t>
            </a:r>
          </a:p>
          <a:p>
            <a:r>
              <a:rPr lang="en-US" dirty="0" smtClean="0"/>
              <a:t>Property?</a:t>
            </a:r>
          </a:p>
          <a:p>
            <a:r>
              <a:rPr lang="en-US" dirty="0" smtClean="0"/>
              <a:t>Health care?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</TotalTime>
  <Words>1168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Guided Discussion Series   Individual Rights    Guide: Roy Minet</vt:lpstr>
      <vt:lpstr>PowerPoint Presentation</vt:lpstr>
      <vt:lpstr>PowerPoint Presentation</vt:lpstr>
      <vt:lpstr>Definition of a “Right”</vt:lpstr>
      <vt:lpstr>Negative and Positive Rights</vt:lpstr>
      <vt:lpstr>Rights Are Messy!</vt:lpstr>
      <vt:lpstr>History</vt:lpstr>
      <vt:lpstr>From Where Do Rights Come?</vt:lpstr>
      <vt:lpstr>Rights of a Lone Individual In a “State of Nature”</vt:lpstr>
      <vt:lpstr>There Is No Such Thing As “Natural Rights”</vt:lpstr>
      <vt:lpstr>Empirical Natural Rights</vt:lpstr>
      <vt:lpstr>Rights Are Not Clean and Simple</vt:lpstr>
      <vt:lpstr>M. C. Escher (1898 – 1972)</vt:lpstr>
      <vt:lpstr>Clearing Away All The BS And Fog</vt:lpstr>
      <vt:lpstr>Should There Ever Be Any Positive Rights?</vt:lpstr>
      <vt:lpstr>How Could Rights Be Defined?</vt:lpstr>
      <vt:lpstr>So, What To Do About Rights?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Minet</dc:creator>
  <cp:lastModifiedBy>Roy Minet</cp:lastModifiedBy>
  <cp:revision>229</cp:revision>
  <dcterms:created xsi:type="dcterms:W3CDTF">2020-06-05T20:43:15Z</dcterms:created>
  <dcterms:modified xsi:type="dcterms:W3CDTF">2022-01-15T17:47:27Z</dcterms:modified>
</cp:coreProperties>
</file>