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78" r:id="rId9"/>
    <p:sldId id="263" r:id="rId10"/>
    <p:sldId id="264" r:id="rId11"/>
    <p:sldId id="265" r:id="rId12"/>
    <p:sldId id="266" r:id="rId13"/>
    <p:sldId id="267" r:id="rId14"/>
    <p:sldId id="277" r:id="rId15"/>
    <p:sldId id="279" r:id="rId16"/>
    <p:sldId id="268" r:id="rId17"/>
    <p:sldId id="269" r:id="rId18"/>
    <p:sldId id="270" r:id="rId19"/>
    <p:sldId id="271" r:id="rId20"/>
    <p:sldId id="272" r:id="rId21"/>
    <p:sldId id="276" r:id="rId22"/>
    <p:sldId id="280" r:id="rId23"/>
    <p:sldId id="273" r:id="rId24"/>
    <p:sldId id="274"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588" autoAdjust="0"/>
  </p:normalViewPr>
  <p:slideViewPr>
    <p:cSldViewPr>
      <p:cViewPr varScale="1">
        <p:scale>
          <a:sx n="80" d="100"/>
          <a:sy n="80" d="100"/>
        </p:scale>
        <p:origin x="1522"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1C78D7-8398-4950-9423-A0548262AE5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2659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1C78D7-8398-4950-9423-A0548262AE5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4305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1C78D7-8398-4950-9423-A0548262AE5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506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1C78D7-8398-4950-9423-A0548262AE5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84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1C78D7-8398-4950-9423-A0548262AE5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9424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1C78D7-8398-4950-9423-A0548262AE59}"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1769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1C78D7-8398-4950-9423-A0548262AE59}" type="datetimeFigureOut">
              <a:rPr lang="en-US" smtClean="0"/>
              <a:t>11/23/2023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9815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1C78D7-8398-4950-9423-A0548262AE59}" type="datetimeFigureOut">
              <a:rPr lang="en-US" smtClean="0"/>
              <a:t>11/23/2023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408961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C78D7-8398-4950-9423-A0548262AE59}" type="datetimeFigureOut">
              <a:rPr lang="en-US" smtClean="0"/>
              <a:t>11/23/2023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761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844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80039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78D7-8398-4950-9423-A0548262AE59}" type="datetimeFigureOut">
              <a:rPr lang="en-US" smtClean="0"/>
              <a:t>11/23/2023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56B16-EEBA-4BFB-AC4E-D7DC76044C39}" type="slidenum">
              <a:rPr lang="en-US" smtClean="0"/>
              <a:t>‹#›</a:t>
            </a:fld>
            <a:endParaRPr lang="en-US"/>
          </a:p>
        </p:txBody>
      </p:sp>
    </p:spTree>
    <p:extLst>
      <p:ext uri="{BB962C8B-B14F-4D97-AF65-F5344CB8AC3E}">
        <p14:creationId xmlns:p14="http://schemas.microsoft.com/office/powerpoint/2010/main" val="2269904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8001000" cy="5334000"/>
          </a:xfrm>
        </p:spPr>
        <p:txBody>
          <a:bodyPr>
            <a:normAutofit fontScale="90000"/>
          </a:bodyPr>
          <a:lstStyle/>
          <a:p>
            <a:r>
              <a:rPr lang="en-US" b="1" dirty="0"/>
              <a:t>Guided Discussion Series</a:t>
            </a:r>
            <a:br>
              <a:rPr lang="en-US" b="1" dirty="0"/>
            </a:br>
            <a:br>
              <a:rPr lang="en-US" sz="2400" b="1" dirty="0"/>
            </a:br>
            <a:r>
              <a:rPr lang="en-US" sz="4800" b="1" u="sng" dirty="0"/>
              <a:t>The Six Pillars</a:t>
            </a:r>
            <a:br>
              <a:rPr lang="en-US" sz="4800" b="1" u="sng" dirty="0"/>
            </a:br>
            <a:r>
              <a:rPr lang="en-US" sz="4800" b="1" u="sng" dirty="0"/>
              <a:t>of a Free Market Economy</a:t>
            </a:r>
            <a:br>
              <a:rPr lang="en-US" sz="4800" b="1" u="sng" dirty="0"/>
            </a:br>
            <a:br>
              <a:rPr lang="en-US" sz="2400" b="1" i="1" dirty="0"/>
            </a:br>
            <a:r>
              <a:rPr lang="en-US" sz="2400" b="1" dirty="0"/>
              <a:t>The genesis of microeconomics;</a:t>
            </a:r>
            <a:br>
              <a:rPr lang="en-US" sz="2400" b="1" dirty="0"/>
            </a:br>
            <a:r>
              <a:rPr lang="en-US" sz="2400" b="1" dirty="0"/>
              <a:t>Some important characteristics of a free market economy.</a:t>
            </a:r>
            <a:br>
              <a:rPr lang="en-US" sz="3600" b="1" dirty="0"/>
            </a:br>
            <a:br>
              <a:rPr lang="en-US" b="1" dirty="0"/>
            </a:br>
            <a:br>
              <a:rPr lang="en-US" sz="2400" b="1" dirty="0"/>
            </a:br>
            <a:r>
              <a:rPr lang="en-US" b="1" dirty="0"/>
              <a:t>Guide: Roy Minet</a:t>
            </a:r>
          </a:p>
        </p:txBody>
      </p:sp>
      <p:sp>
        <p:nvSpPr>
          <p:cNvPr id="3" name="Subtitle 2"/>
          <p:cNvSpPr>
            <a:spLocks noGrp="1"/>
          </p:cNvSpPr>
          <p:nvPr>
            <p:ph type="subTitle" idx="1"/>
          </p:nvPr>
        </p:nvSpPr>
        <p:spPr>
          <a:xfrm>
            <a:off x="1371600" y="5715000"/>
            <a:ext cx="6400800" cy="457200"/>
          </a:xfrm>
        </p:spPr>
        <p:txBody>
          <a:bodyPr>
            <a:normAutofit fontScale="92500" lnSpcReduction="20000"/>
          </a:bodyPr>
          <a:lstStyle/>
          <a:p>
            <a:endParaRPr lang="en-US" dirty="0"/>
          </a:p>
        </p:txBody>
      </p:sp>
    </p:spTree>
    <p:extLst>
      <p:ext uri="{BB962C8B-B14F-4D97-AF65-F5344CB8AC3E}">
        <p14:creationId xmlns:p14="http://schemas.microsoft.com/office/powerpoint/2010/main" val="1273461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u="sng" dirty="0"/>
              <a:t>What The Hell Is Capitalism?</a:t>
            </a:r>
          </a:p>
        </p:txBody>
      </p:sp>
      <p:sp>
        <p:nvSpPr>
          <p:cNvPr id="3" name="Content Placeholder 2"/>
          <p:cNvSpPr>
            <a:spLocks noGrp="1"/>
          </p:cNvSpPr>
          <p:nvPr>
            <p:ph idx="1"/>
          </p:nvPr>
        </p:nvSpPr>
        <p:spPr>
          <a:xfrm>
            <a:off x="457200" y="1447800"/>
            <a:ext cx="8229600" cy="4876800"/>
          </a:xfrm>
        </p:spPr>
        <p:txBody>
          <a:bodyPr>
            <a:normAutofit fontScale="85000" lnSpcReduction="10000"/>
          </a:bodyPr>
          <a:lstStyle/>
          <a:p>
            <a:pPr marL="0" indent="0" algn="ctr">
              <a:buNone/>
            </a:pPr>
            <a:r>
              <a:rPr lang="en-US" b="1" dirty="0"/>
              <a:t>Capitalism = Free Market Economy</a:t>
            </a:r>
            <a:endParaRPr lang="en-US" dirty="0"/>
          </a:p>
          <a:p>
            <a:pPr marL="0" indent="0">
              <a:buNone/>
            </a:pPr>
            <a:r>
              <a:rPr lang="en-US" dirty="0"/>
              <a:t>The name “capitalism” was coined by and used by Karl Marx in </a:t>
            </a:r>
            <a:r>
              <a:rPr lang="en-US" u="sng" dirty="0"/>
              <a:t>Das </a:t>
            </a:r>
            <a:r>
              <a:rPr lang="en-US" u="sng" dirty="0" err="1"/>
              <a:t>Kapital</a:t>
            </a:r>
            <a:r>
              <a:rPr lang="en-US" dirty="0"/>
              <a:t>.  Marx was a huge enemy of the free market and gave it an evil-sounding name.</a:t>
            </a:r>
          </a:p>
          <a:p>
            <a:pPr marL="0" indent="0">
              <a:buNone/>
            </a:pPr>
            <a:endParaRPr lang="en-US" dirty="0"/>
          </a:p>
          <a:p>
            <a:pPr marL="0" indent="0" algn="ctr">
              <a:buNone/>
            </a:pPr>
            <a:r>
              <a:rPr lang="en-US" b="1" u="sng" dirty="0"/>
              <a:t>Never</a:t>
            </a:r>
            <a:r>
              <a:rPr lang="en-US" b="1" dirty="0"/>
              <a:t> use the term “Capitalism”</a:t>
            </a:r>
          </a:p>
          <a:p>
            <a:pPr marL="0" indent="0" algn="ctr">
              <a:buNone/>
            </a:pPr>
            <a:r>
              <a:rPr lang="en-US" b="1" u="sng" dirty="0"/>
              <a:t>Always</a:t>
            </a:r>
            <a:r>
              <a:rPr lang="en-US" b="1" dirty="0"/>
              <a:t> say “Free Market Economy”</a:t>
            </a:r>
            <a:endParaRPr lang="en-US" dirty="0"/>
          </a:p>
          <a:p>
            <a:pPr marL="0" indent="0" algn="ctr">
              <a:buNone/>
            </a:pPr>
            <a:endParaRPr lang="en-US" dirty="0"/>
          </a:p>
          <a:p>
            <a:pPr marL="0" indent="0">
              <a:buNone/>
            </a:pPr>
            <a:r>
              <a:rPr lang="en-US" dirty="0"/>
              <a:t>“Crony Capitalism” really does sound evil.  “Crony Free Market Economy” sounds like the oxymoron it is.  (The proper term is “crony </a:t>
            </a:r>
            <a:r>
              <a:rPr lang="en-US" dirty="0" err="1"/>
              <a:t>statism</a:t>
            </a:r>
            <a:r>
              <a:rPr lang="en-US" dirty="0"/>
              <a:t>.”)</a:t>
            </a:r>
          </a:p>
        </p:txBody>
      </p:sp>
    </p:spTree>
    <p:extLst>
      <p:ext uri="{BB962C8B-B14F-4D97-AF65-F5344CB8AC3E}">
        <p14:creationId xmlns:p14="http://schemas.microsoft.com/office/powerpoint/2010/main" val="1691942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u="sng" dirty="0"/>
              <a:t>The Six Pillars</a:t>
            </a:r>
            <a:br>
              <a:rPr lang="en-US" b="1" u="sng" dirty="0"/>
            </a:br>
            <a:r>
              <a:rPr lang="en-US" b="1" u="sng" dirty="0"/>
              <a:t>Of a Free Market Economy</a:t>
            </a:r>
          </a:p>
        </p:txBody>
      </p:sp>
      <p:sp>
        <p:nvSpPr>
          <p:cNvPr id="3" name="Content Placeholder 2"/>
          <p:cNvSpPr>
            <a:spLocks noGrp="1"/>
          </p:cNvSpPr>
          <p:nvPr>
            <p:ph idx="1"/>
          </p:nvPr>
        </p:nvSpPr>
        <p:spPr>
          <a:xfrm>
            <a:off x="457200" y="1447800"/>
            <a:ext cx="8229600" cy="4953000"/>
          </a:xfrm>
        </p:spPr>
        <p:txBody>
          <a:bodyPr/>
          <a:lstStyle/>
          <a:p>
            <a:pPr marL="514350" indent="-514350">
              <a:buFont typeface="+mj-lt"/>
              <a:buAutoNum type="arabicPeriod"/>
            </a:pPr>
            <a:r>
              <a:rPr lang="en-US" b="1" dirty="0"/>
              <a:t>Private Property</a:t>
            </a:r>
            <a:r>
              <a:rPr lang="en-US" dirty="0"/>
              <a:t> – A well-secured right to private property ownership is the first pillar.  Without it, there can be only chaos.</a:t>
            </a:r>
          </a:p>
        </p:txBody>
      </p:sp>
    </p:spTree>
    <p:extLst>
      <p:ext uri="{BB962C8B-B14F-4D97-AF65-F5344CB8AC3E}">
        <p14:creationId xmlns:p14="http://schemas.microsoft.com/office/powerpoint/2010/main" val="857760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u="sng" dirty="0"/>
              <a:t>The Six Pillars</a:t>
            </a:r>
            <a:br>
              <a:rPr lang="en-US" b="1" u="sng" dirty="0"/>
            </a:br>
            <a:r>
              <a:rPr lang="en-US" b="1" u="sng" dirty="0"/>
              <a:t>Of a Free Market Economy</a:t>
            </a:r>
          </a:p>
        </p:txBody>
      </p:sp>
      <p:sp>
        <p:nvSpPr>
          <p:cNvPr id="3" name="Content Placeholder 2"/>
          <p:cNvSpPr>
            <a:spLocks noGrp="1"/>
          </p:cNvSpPr>
          <p:nvPr>
            <p:ph idx="1"/>
          </p:nvPr>
        </p:nvSpPr>
        <p:spPr>
          <a:xfrm>
            <a:off x="457200" y="1447800"/>
            <a:ext cx="8229600" cy="4953000"/>
          </a:xfrm>
        </p:spPr>
        <p:txBody>
          <a:bodyPr/>
          <a:lstStyle/>
          <a:p>
            <a:pPr marL="514350" indent="-514350">
              <a:buFont typeface="+mj-lt"/>
              <a:buAutoNum type="arabicPeriod"/>
            </a:pPr>
            <a:r>
              <a:rPr lang="en-US" b="1" dirty="0"/>
              <a:t>Private Property</a:t>
            </a:r>
            <a:endParaRPr lang="en-US" dirty="0"/>
          </a:p>
          <a:p>
            <a:pPr marL="514350" indent="-514350">
              <a:buFont typeface="+mj-lt"/>
              <a:buAutoNum type="arabicPeriod"/>
            </a:pPr>
            <a:r>
              <a:rPr lang="en-US" b="1" dirty="0"/>
              <a:t>Specialization</a:t>
            </a:r>
            <a:r>
              <a:rPr lang="en-US" dirty="0"/>
              <a:t> – People are able to specialize in whatever they do best.  This allows further honing of skills and the development of tools, thus greatly improving productivity.</a:t>
            </a:r>
            <a:endParaRPr lang="en-US" b="1" dirty="0"/>
          </a:p>
        </p:txBody>
      </p:sp>
    </p:spTree>
    <p:extLst>
      <p:ext uri="{BB962C8B-B14F-4D97-AF65-F5344CB8AC3E}">
        <p14:creationId xmlns:p14="http://schemas.microsoft.com/office/powerpoint/2010/main" val="1821779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u="sng" dirty="0"/>
              <a:t>The Six Pillars</a:t>
            </a:r>
            <a:br>
              <a:rPr lang="en-US" b="1" u="sng" dirty="0"/>
            </a:br>
            <a:r>
              <a:rPr lang="en-US" b="1" u="sng" dirty="0"/>
              <a:t>Of a Free Market Economy</a:t>
            </a:r>
          </a:p>
        </p:txBody>
      </p:sp>
      <p:sp>
        <p:nvSpPr>
          <p:cNvPr id="3" name="Content Placeholder 2"/>
          <p:cNvSpPr>
            <a:spLocks noGrp="1"/>
          </p:cNvSpPr>
          <p:nvPr>
            <p:ph idx="1"/>
          </p:nvPr>
        </p:nvSpPr>
        <p:spPr>
          <a:xfrm>
            <a:off x="457200" y="1447800"/>
            <a:ext cx="8229600" cy="4953000"/>
          </a:xfrm>
        </p:spPr>
        <p:txBody>
          <a:bodyPr>
            <a:normAutofit fontScale="92500" lnSpcReduction="10000"/>
          </a:bodyPr>
          <a:lstStyle/>
          <a:p>
            <a:pPr marL="514350" indent="-514350">
              <a:buFont typeface="+mj-lt"/>
              <a:buAutoNum type="arabicPeriod"/>
            </a:pPr>
            <a:r>
              <a:rPr lang="en-US" b="1" dirty="0"/>
              <a:t>Private Property</a:t>
            </a:r>
            <a:endParaRPr lang="en-US" dirty="0"/>
          </a:p>
          <a:p>
            <a:pPr marL="514350" indent="-514350">
              <a:buFont typeface="+mj-lt"/>
              <a:buAutoNum type="arabicPeriod"/>
            </a:pPr>
            <a:r>
              <a:rPr lang="en-US" b="1" dirty="0"/>
              <a:t>Specialization</a:t>
            </a:r>
          </a:p>
          <a:p>
            <a:pPr marL="514350" indent="-514350">
              <a:buFont typeface="+mj-lt"/>
              <a:buAutoNum type="arabicPeriod"/>
            </a:pPr>
            <a:r>
              <a:rPr lang="en-US" b="1" dirty="0"/>
              <a:t>Voluntary Exchange</a:t>
            </a:r>
            <a:r>
              <a:rPr lang="en-US" dirty="0"/>
              <a:t> – People must be free to voluntarily exchange goods and services.  </a:t>
            </a:r>
            <a:r>
              <a:rPr lang="en-US" i="1" u="sng" dirty="0"/>
              <a:t>Both</a:t>
            </a:r>
            <a:r>
              <a:rPr lang="en-US" dirty="0"/>
              <a:t> parties to a voluntary exchange </a:t>
            </a:r>
            <a:r>
              <a:rPr lang="en-US" i="1" u="sng" dirty="0"/>
              <a:t>must benefit </a:t>
            </a:r>
            <a:r>
              <a:rPr lang="en-US" dirty="0"/>
              <a:t>(otherwise the exchange would not take place).  Thus, every such exchange actually </a:t>
            </a:r>
            <a:r>
              <a:rPr lang="en-US" i="1" u="sng" dirty="0"/>
              <a:t>increases total wealth</a:t>
            </a:r>
            <a:r>
              <a:rPr lang="en-US" dirty="0"/>
              <a:t>.  This is only guaranteed when the exchange is completely voluntary on both sides.  It is some of the most powerful “magic” of a free market economy.</a:t>
            </a:r>
            <a:endParaRPr lang="en-US" b="1" dirty="0"/>
          </a:p>
        </p:txBody>
      </p:sp>
    </p:spTree>
    <p:extLst>
      <p:ext uri="{BB962C8B-B14F-4D97-AF65-F5344CB8AC3E}">
        <p14:creationId xmlns:p14="http://schemas.microsoft.com/office/powerpoint/2010/main" val="1293588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oy\Documents\RoyMinet.org\Images\BirthOfEconom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755" y="1981200"/>
            <a:ext cx="7757678"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762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Want $ Satisfied per $ Spent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981200"/>
            <a:ext cx="8743950"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7531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u="sng" dirty="0"/>
              <a:t>The Six Pillars</a:t>
            </a:r>
            <a:br>
              <a:rPr lang="en-US" b="1" u="sng" dirty="0"/>
            </a:br>
            <a:r>
              <a:rPr lang="en-US" b="1" u="sng" dirty="0"/>
              <a:t>Of a Free Market Economy</a:t>
            </a:r>
          </a:p>
        </p:txBody>
      </p:sp>
      <p:sp>
        <p:nvSpPr>
          <p:cNvPr id="3" name="Content Placeholder 2"/>
          <p:cNvSpPr>
            <a:spLocks noGrp="1"/>
          </p:cNvSpPr>
          <p:nvPr>
            <p:ph idx="1"/>
          </p:nvPr>
        </p:nvSpPr>
        <p:spPr>
          <a:xfrm>
            <a:off x="457200" y="1447800"/>
            <a:ext cx="8229600" cy="5105400"/>
          </a:xfrm>
        </p:spPr>
        <p:txBody>
          <a:bodyPr>
            <a:normAutofit fontScale="92500" lnSpcReduction="10000"/>
          </a:bodyPr>
          <a:lstStyle/>
          <a:p>
            <a:pPr marL="514350" indent="-514350">
              <a:buFont typeface="+mj-lt"/>
              <a:buAutoNum type="arabicPeriod"/>
            </a:pPr>
            <a:r>
              <a:rPr lang="en-US" b="1" dirty="0"/>
              <a:t>Private Property</a:t>
            </a:r>
            <a:endParaRPr lang="en-US" dirty="0"/>
          </a:p>
          <a:p>
            <a:pPr marL="514350" indent="-514350">
              <a:buFont typeface="+mj-lt"/>
              <a:buAutoNum type="arabicPeriod"/>
            </a:pPr>
            <a:r>
              <a:rPr lang="en-US" b="1" dirty="0"/>
              <a:t>Specialization</a:t>
            </a:r>
          </a:p>
          <a:p>
            <a:pPr marL="514350" indent="-514350">
              <a:buFont typeface="+mj-lt"/>
              <a:buAutoNum type="arabicPeriod"/>
            </a:pPr>
            <a:r>
              <a:rPr lang="en-US" b="1" dirty="0"/>
              <a:t>Voluntary Exchange</a:t>
            </a:r>
          </a:p>
          <a:p>
            <a:pPr marL="514350" indent="-514350">
              <a:buFont typeface="+mj-lt"/>
              <a:buAutoNum type="arabicPeriod"/>
            </a:pPr>
            <a:r>
              <a:rPr lang="en-US" b="1" dirty="0"/>
              <a:t>Price System of Resource Allocation</a:t>
            </a:r>
            <a:r>
              <a:rPr lang="en-US" dirty="0"/>
              <a:t> – Prices must be free to adjust to “the market clearing price.”  This is a point of equilibrium where the quantity produced equals the quantity consumed and is the true “market value.”  Prices are critical signals which must not be corrupted as they optimize resource allocation to produce the most wealth.</a:t>
            </a:r>
            <a:endParaRPr lang="en-US" b="1" dirty="0"/>
          </a:p>
        </p:txBody>
      </p:sp>
    </p:spTree>
    <p:extLst>
      <p:ext uri="{BB962C8B-B14F-4D97-AF65-F5344CB8AC3E}">
        <p14:creationId xmlns:p14="http://schemas.microsoft.com/office/powerpoint/2010/main" val="1105972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u="sng" dirty="0"/>
              <a:t>The Six Pillars</a:t>
            </a:r>
            <a:br>
              <a:rPr lang="en-US" b="1" u="sng" dirty="0"/>
            </a:br>
            <a:r>
              <a:rPr lang="en-US" b="1" u="sng" dirty="0"/>
              <a:t>Of a Free Market Economy</a:t>
            </a:r>
          </a:p>
        </p:txBody>
      </p:sp>
      <p:sp>
        <p:nvSpPr>
          <p:cNvPr id="3" name="Content Placeholder 2"/>
          <p:cNvSpPr>
            <a:spLocks noGrp="1"/>
          </p:cNvSpPr>
          <p:nvPr>
            <p:ph idx="1"/>
          </p:nvPr>
        </p:nvSpPr>
        <p:spPr>
          <a:xfrm>
            <a:off x="457200" y="1447800"/>
            <a:ext cx="8229600" cy="5105400"/>
          </a:xfrm>
        </p:spPr>
        <p:txBody>
          <a:bodyPr>
            <a:normAutofit/>
          </a:bodyPr>
          <a:lstStyle/>
          <a:p>
            <a:pPr marL="514350" indent="-514350">
              <a:buFont typeface="+mj-lt"/>
              <a:buAutoNum type="arabicPeriod"/>
            </a:pPr>
            <a:r>
              <a:rPr lang="en-US" b="1" dirty="0"/>
              <a:t>Private Property</a:t>
            </a:r>
            <a:endParaRPr lang="en-US" dirty="0"/>
          </a:p>
          <a:p>
            <a:pPr marL="514350" indent="-514350">
              <a:buFont typeface="+mj-lt"/>
              <a:buAutoNum type="arabicPeriod"/>
            </a:pPr>
            <a:r>
              <a:rPr lang="en-US" b="1" dirty="0"/>
              <a:t>Specialization</a:t>
            </a:r>
          </a:p>
          <a:p>
            <a:pPr marL="514350" indent="-514350">
              <a:buFont typeface="+mj-lt"/>
              <a:buAutoNum type="arabicPeriod"/>
            </a:pPr>
            <a:r>
              <a:rPr lang="en-US" b="1" dirty="0"/>
              <a:t>Voluntary Exchange</a:t>
            </a:r>
          </a:p>
          <a:p>
            <a:pPr marL="514350" indent="-514350">
              <a:buFont typeface="+mj-lt"/>
              <a:buAutoNum type="arabicPeriod"/>
            </a:pPr>
            <a:r>
              <a:rPr lang="en-US" b="1" dirty="0"/>
              <a:t>Price System of Resource Allocation</a:t>
            </a:r>
          </a:p>
          <a:p>
            <a:pPr marL="514350" indent="-514350">
              <a:buFont typeface="+mj-lt"/>
              <a:buAutoNum type="arabicPeriod"/>
            </a:pPr>
            <a:r>
              <a:rPr lang="en-US" b="1" dirty="0"/>
              <a:t>Market Competition</a:t>
            </a:r>
            <a:r>
              <a:rPr lang="en-US" dirty="0"/>
              <a:t> – Free and open competition among multiple buyers and multiple sellers in many transactions provides the “pressure” which causes prices to always seek the market-clearing price.</a:t>
            </a:r>
          </a:p>
        </p:txBody>
      </p:sp>
    </p:spTree>
    <p:extLst>
      <p:ext uri="{BB962C8B-B14F-4D97-AF65-F5344CB8AC3E}">
        <p14:creationId xmlns:p14="http://schemas.microsoft.com/office/powerpoint/2010/main" val="1980585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u="sng" dirty="0"/>
              <a:t>The Six Pillars</a:t>
            </a:r>
            <a:br>
              <a:rPr lang="en-US" b="1" u="sng" dirty="0"/>
            </a:br>
            <a:r>
              <a:rPr lang="en-US" b="1" u="sng" dirty="0"/>
              <a:t>Of a Free Market Economy</a:t>
            </a:r>
          </a:p>
        </p:txBody>
      </p:sp>
      <p:sp>
        <p:nvSpPr>
          <p:cNvPr id="3" name="Content Placeholder 2"/>
          <p:cNvSpPr>
            <a:spLocks noGrp="1"/>
          </p:cNvSpPr>
          <p:nvPr>
            <p:ph idx="1"/>
          </p:nvPr>
        </p:nvSpPr>
        <p:spPr>
          <a:xfrm>
            <a:off x="457200" y="1447800"/>
            <a:ext cx="8229600" cy="5105400"/>
          </a:xfrm>
        </p:spPr>
        <p:txBody>
          <a:bodyPr>
            <a:normAutofit/>
          </a:bodyPr>
          <a:lstStyle/>
          <a:p>
            <a:pPr marL="514350" indent="-514350">
              <a:buFont typeface="+mj-lt"/>
              <a:buAutoNum type="arabicPeriod"/>
            </a:pPr>
            <a:r>
              <a:rPr lang="en-US" b="1" dirty="0"/>
              <a:t>Private Property</a:t>
            </a:r>
            <a:endParaRPr lang="en-US" dirty="0"/>
          </a:p>
          <a:p>
            <a:pPr marL="514350" indent="-514350">
              <a:buFont typeface="+mj-lt"/>
              <a:buAutoNum type="arabicPeriod"/>
            </a:pPr>
            <a:r>
              <a:rPr lang="en-US" b="1" dirty="0"/>
              <a:t>Specialization</a:t>
            </a:r>
          </a:p>
          <a:p>
            <a:pPr marL="514350" indent="-514350">
              <a:buFont typeface="+mj-lt"/>
              <a:buAutoNum type="arabicPeriod"/>
            </a:pPr>
            <a:r>
              <a:rPr lang="en-US" b="1" dirty="0"/>
              <a:t>Voluntary Exchange</a:t>
            </a:r>
          </a:p>
          <a:p>
            <a:pPr marL="514350" indent="-514350">
              <a:buFont typeface="+mj-lt"/>
              <a:buAutoNum type="arabicPeriod"/>
            </a:pPr>
            <a:r>
              <a:rPr lang="en-US" b="1" dirty="0"/>
              <a:t>Price System of Resource Allocation</a:t>
            </a:r>
          </a:p>
          <a:p>
            <a:pPr marL="514350" indent="-514350">
              <a:buFont typeface="+mj-lt"/>
              <a:buAutoNum type="arabicPeriod"/>
            </a:pPr>
            <a:r>
              <a:rPr lang="en-US" b="1" dirty="0"/>
              <a:t>Market Competition</a:t>
            </a:r>
          </a:p>
          <a:p>
            <a:pPr marL="514350" indent="-514350">
              <a:buFont typeface="+mj-lt"/>
              <a:buAutoNum type="arabicPeriod"/>
            </a:pPr>
            <a:r>
              <a:rPr lang="en-US" b="1" dirty="0"/>
              <a:t>Entrepreneurship</a:t>
            </a:r>
            <a:r>
              <a:rPr lang="en-US" dirty="0"/>
              <a:t> – People who are </a:t>
            </a:r>
            <a:r>
              <a:rPr lang="en-US" i="1" dirty="0"/>
              <a:t>willing to assume the risk</a:t>
            </a:r>
            <a:r>
              <a:rPr lang="en-US" dirty="0"/>
              <a:t> of investing to organize the land, labor and capital (the three factors of production) to produce a good or service.</a:t>
            </a:r>
          </a:p>
        </p:txBody>
      </p:sp>
    </p:spTree>
    <p:extLst>
      <p:ext uri="{BB962C8B-B14F-4D97-AF65-F5344CB8AC3E}">
        <p14:creationId xmlns:p14="http://schemas.microsoft.com/office/powerpoint/2010/main" val="253682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u="sng" dirty="0"/>
              <a:t>More Free Market Characteristics</a:t>
            </a:r>
          </a:p>
        </p:txBody>
      </p:sp>
      <p:sp>
        <p:nvSpPr>
          <p:cNvPr id="3" name="Content Placeholder 2"/>
          <p:cNvSpPr>
            <a:spLocks noGrp="1"/>
          </p:cNvSpPr>
          <p:nvPr>
            <p:ph idx="1"/>
          </p:nvPr>
        </p:nvSpPr>
        <p:spPr>
          <a:xfrm>
            <a:off x="457200" y="1295400"/>
            <a:ext cx="8229600" cy="5257800"/>
          </a:xfrm>
        </p:spPr>
        <p:txBody>
          <a:bodyPr>
            <a:normAutofit fontScale="85000" lnSpcReduction="10000"/>
          </a:bodyPr>
          <a:lstStyle/>
          <a:p>
            <a:r>
              <a:rPr lang="en-US" dirty="0"/>
              <a:t>There are billions and billions of negative feedback loops optimizing resource allocation.</a:t>
            </a:r>
          </a:p>
          <a:p>
            <a:r>
              <a:rPr lang="en-US" dirty="0"/>
              <a:t>Everything interacts with everything else to some degree.  The complexity is </a:t>
            </a:r>
            <a:r>
              <a:rPr lang="en-US" i="1" dirty="0"/>
              <a:t>huge</a:t>
            </a:r>
            <a:r>
              <a:rPr lang="en-US" dirty="0"/>
              <a:t> and defies comprehensive understanding!</a:t>
            </a:r>
          </a:p>
          <a:p>
            <a:r>
              <a:rPr lang="en-US" dirty="0"/>
              <a:t>Left alone, wealth production is maximized.</a:t>
            </a:r>
          </a:p>
          <a:p>
            <a:r>
              <a:rPr lang="en-US" dirty="0"/>
              <a:t>Perturbing it with force will cause it to seek a new equilibrium, </a:t>
            </a:r>
            <a:r>
              <a:rPr lang="en-US" u="sng" dirty="0"/>
              <a:t>but wealth production will be lower</a:t>
            </a:r>
            <a:r>
              <a:rPr lang="en-US" dirty="0"/>
              <a:t>.  (Perturbation examples: subsidies, minimum wage laws, taxation, loan guarantees, “regulations,” etc.)</a:t>
            </a:r>
          </a:p>
          <a:p>
            <a:r>
              <a:rPr lang="en-US" dirty="0"/>
              <a:t>A perturbation always has an effect that is seen </a:t>
            </a:r>
            <a:r>
              <a:rPr lang="en-US" i="1" dirty="0"/>
              <a:t>and</a:t>
            </a:r>
            <a:r>
              <a:rPr lang="en-US" dirty="0"/>
              <a:t> other effects that are unseen which are in the opposite direction and larger than the visible effect. (</a:t>
            </a:r>
            <a:r>
              <a:rPr lang="en-US" dirty="0" err="1"/>
              <a:t>Bastiat</a:t>
            </a:r>
            <a:r>
              <a:rPr lang="en-US" dirty="0"/>
              <a:t>)</a:t>
            </a:r>
          </a:p>
        </p:txBody>
      </p:sp>
    </p:spTree>
    <p:extLst>
      <p:ext uri="{BB962C8B-B14F-4D97-AF65-F5344CB8AC3E}">
        <p14:creationId xmlns:p14="http://schemas.microsoft.com/office/powerpoint/2010/main" val="29098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828800"/>
          </a:xfrm>
        </p:spPr>
        <p:txBody>
          <a:bodyPr/>
          <a:lstStyle/>
          <a:p>
            <a:r>
              <a:rPr lang="en-US" b="1" u="sng" dirty="0"/>
              <a:t>What Is “Economics”?</a:t>
            </a:r>
          </a:p>
        </p:txBody>
      </p:sp>
      <p:sp>
        <p:nvSpPr>
          <p:cNvPr id="3" name="Content Placeholder 2"/>
          <p:cNvSpPr>
            <a:spLocks noGrp="1"/>
          </p:cNvSpPr>
          <p:nvPr>
            <p:ph idx="1"/>
          </p:nvPr>
        </p:nvSpPr>
        <p:spPr>
          <a:xfrm>
            <a:off x="457200" y="2895600"/>
            <a:ext cx="8229600" cy="3230563"/>
          </a:xfrm>
        </p:spPr>
        <p:txBody>
          <a:bodyPr/>
          <a:lstStyle/>
          <a:p>
            <a:endParaRPr lang="en-US" dirty="0"/>
          </a:p>
        </p:txBody>
      </p:sp>
    </p:spTree>
    <p:extLst>
      <p:ext uri="{BB962C8B-B14F-4D97-AF65-F5344CB8AC3E}">
        <p14:creationId xmlns:p14="http://schemas.microsoft.com/office/powerpoint/2010/main" val="27522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b="1" u="sng" dirty="0"/>
              <a:t>Profits Are </a:t>
            </a:r>
            <a:r>
              <a:rPr lang="en-US" b="1" u="sng"/>
              <a:t>Always Good</a:t>
            </a:r>
            <a:br>
              <a:rPr lang="en-US" b="1" u="sng"/>
            </a:br>
            <a:r>
              <a:rPr lang="en-US" b="1" u="sng"/>
              <a:t>For </a:t>
            </a:r>
            <a:r>
              <a:rPr lang="en-US" b="1" u="sng" dirty="0"/>
              <a:t>Everybody!</a:t>
            </a:r>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dirty="0"/>
              <a:t>The total operating costs of a business measure the amount of wealth it consumes.</a:t>
            </a:r>
          </a:p>
          <a:p>
            <a:r>
              <a:rPr lang="en-US" dirty="0"/>
              <a:t>The total sales of a business measure the amount of wealth it produces.</a:t>
            </a:r>
          </a:p>
          <a:p>
            <a:r>
              <a:rPr lang="en-US" dirty="0"/>
              <a:t>Therefore, the profit (sales – cost) is the </a:t>
            </a:r>
            <a:r>
              <a:rPr lang="en-US" i="1" dirty="0"/>
              <a:t>additional</a:t>
            </a:r>
            <a:r>
              <a:rPr lang="en-US" dirty="0"/>
              <a:t> wealth the business has contributed to the economy.</a:t>
            </a:r>
          </a:p>
          <a:p>
            <a:r>
              <a:rPr lang="en-US" dirty="0"/>
              <a:t>A business which is losing money consumes more wealth than it produces.  That is why it is critically important that it either improve quickly or cease to exist.  The remaining assets can then be reallocated to other uses which increase (rather than decrease) everyone’s standard of living.</a:t>
            </a:r>
          </a:p>
        </p:txBody>
      </p:sp>
    </p:spTree>
    <p:extLst>
      <p:ext uri="{BB962C8B-B14F-4D97-AF65-F5344CB8AC3E}">
        <p14:creationId xmlns:p14="http://schemas.microsoft.com/office/powerpoint/2010/main" val="987023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Appreciate and Thank Rich People</a:t>
            </a:r>
          </a:p>
        </p:txBody>
      </p:sp>
      <p:sp>
        <p:nvSpPr>
          <p:cNvPr id="3" name="Content Placeholder 2"/>
          <p:cNvSpPr>
            <a:spLocks noGrp="1"/>
          </p:cNvSpPr>
          <p:nvPr>
            <p:ph idx="1"/>
          </p:nvPr>
        </p:nvSpPr>
        <p:spPr>
          <a:xfrm>
            <a:off x="457200" y="1447800"/>
            <a:ext cx="8229600" cy="4800600"/>
          </a:xfrm>
        </p:spPr>
        <p:txBody>
          <a:bodyPr/>
          <a:lstStyle/>
          <a:p>
            <a:r>
              <a:rPr lang="en-US" dirty="0"/>
              <a:t>You cannot use force or fraud in a free market economy, so the only way to get rich is to do a very good job of enriching many others by satisfying their wants (offering them a good or service at a lower price than other suppliers).</a:t>
            </a:r>
          </a:p>
          <a:p>
            <a:r>
              <a:rPr lang="en-US" dirty="0"/>
              <a:t>Being wealthy is the evidence that you have done a great job of helping a lot of others and you deserve many thanks.</a:t>
            </a:r>
          </a:p>
          <a:p>
            <a:r>
              <a:rPr lang="en-US" dirty="0"/>
              <a:t>Wealth accumulation enables private charity!</a:t>
            </a:r>
          </a:p>
        </p:txBody>
      </p:sp>
    </p:spTree>
    <p:extLst>
      <p:ext uri="{BB962C8B-B14F-4D97-AF65-F5344CB8AC3E}">
        <p14:creationId xmlns:p14="http://schemas.microsoft.com/office/powerpoint/2010/main" val="3565813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Unequal Wealth Distribution</a:t>
            </a:r>
            <a:br>
              <a:rPr lang="en-US" b="1" u="sng" dirty="0"/>
            </a:br>
            <a:r>
              <a:rPr lang="en-US" b="1" u="sng" dirty="0"/>
              <a:t>Is </a:t>
            </a:r>
            <a:r>
              <a:rPr lang="en-US" b="1" i="1" u="sng" dirty="0"/>
              <a:t>Necessary</a:t>
            </a:r>
            <a:r>
              <a:rPr lang="en-US" b="1" u="sng" dirty="0"/>
              <a:t> – NOT a Bad Thing!!</a:t>
            </a:r>
          </a:p>
        </p:txBody>
      </p:sp>
      <p:sp>
        <p:nvSpPr>
          <p:cNvPr id="3" name="Content Placeholder 2"/>
          <p:cNvSpPr>
            <a:spLocks noGrp="1"/>
          </p:cNvSpPr>
          <p:nvPr>
            <p:ph idx="1"/>
          </p:nvPr>
        </p:nvSpPr>
        <p:spPr/>
        <p:txBody>
          <a:bodyPr/>
          <a:lstStyle/>
          <a:p>
            <a:r>
              <a:rPr lang="en-US" dirty="0"/>
              <a:t>It provides the motivation which drives the economy to produce more wealth which raises everyone’s standard of living.</a:t>
            </a:r>
          </a:p>
          <a:p>
            <a:r>
              <a:rPr lang="en-US" dirty="0"/>
              <a:t>If wealth distribution were always equal, entrepreneurship would die.  Rational self-interest would be to </a:t>
            </a:r>
            <a:r>
              <a:rPr lang="en-US" i="1" dirty="0"/>
              <a:t>NOT</a:t>
            </a:r>
            <a:r>
              <a:rPr lang="en-US" dirty="0"/>
              <a:t> take the risk of investing to produce a good or service.</a:t>
            </a:r>
          </a:p>
        </p:txBody>
      </p:sp>
    </p:spTree>
    <p:extLst>
      <p:ext uri="{BB962C8B-B14F-4D97-AF65-F5344CB8AC3E}">
        <p14:creationId xmlns:p14="http://schemas.microsoft.com/office/powerpoint/2010/main" val="1607654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“Disappearing” Middle Class</a:t>
            </a:r>
          </a:p>
        </p:txBody>
      </p:sp>
      <p:sp>
        <p:nvSpPr>
          <p:cNvPr id="3" name="Content Placeholder 2"/>
          <p:cNvSpPr>
            <a:spLocks noGrp="1"/>
          </p:cNvSpPr>
          <p:nvPr>
            <p:ph idx="1"/>
          </p:nvPr>
        </p:nvSpPr>
        <p:spPr/>
        <p:txBody>
          <a:bodyPr/>
          <a:lstStyle/>
          <a:p>
            <a:pPr marL="0" indent="0" algn="ctr">
              <a:buNone/>
            </a:pPr>
            <a:r>
              <a:rPr lang="en-US" b="1" u="sng" dirty="0"/>
              <a:t>U.S. Household Annual Income</a:t>
            </a:r>
          </a:p>
          <a:p>
            <a:pPr marL="0" indent="0" algn="ctr">
              <a:buNone/>
            </a:pPr>
            <a:r>
              <a:rPr lang="en-US" dirty="0"/>
              <a:t>(2016 dollars)</a:t>
            </a:r>
          </a:p>
          <a:p>
            <a:pPr marL="0" indent="0">
              <a:buNone/>
            </a:pPr>
            <a:r>
              <a:rPr lang="en-US" b="1" u="sng" dirty="0"/>
              <a:t>1967</a:t>
            </a:r>
            <a:r>
              <a:rPr lang="en-US" dirty="0"/>
              <a:t>                                                                  </a:t>
            </a:r>
            <a:r>
              <a:rPr lang="en-US" b="1" u="sng" dirty="0"/>
              <a:t>2016</a:t>
            </a:r>
          </a:p>
          <a:p>
            <a:pPr marL="0" indent="0">
              <a:buNone/>
            </a:pPr>
            <a:r>
              <a:rPr lang="en-US" dirty="0"/>
              <a:t>38.7%   Lower class (Less than $35,000)     30.2%</a:t>
            </a:r>
          </a:p>
          <a:p>
            <a:pPr marL="0" indent="0">
              <a:buNone/>
            </a:pPr>
            <a:r>
              <a:rPr lang="en-US" dirty="0"/>
              <a:t>53.2%     Middle class ($35K to $100K)        42.1%</a:t>
            </a:r>
          </a:p>
          <a:p>
            <a:pPr marL="0" indent="0">
              <a:buNone/>
            </a:pPr>
            <a:r>
              <a:rPr lang="en-US" dirty="0"/>
              <a:t>  8.1%      Upper class (Over $100,000)        27.7%</a:t>
            </a:r>
          </a:p>
        </p:txBody>
      </p:sp>
    </p:spTree>
    <p:extLst>
      <p:ext uri="{BB962C8B-B14F-4D97-AF65-F5344CB8AC3E}">
        <p14:creationId xmlns:p14="http://schemas.microsoft.com/office/powerpoint/2010/main" val="3329029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Billions Lifted Out of Poverty</a:t>
            </a:r>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en-US" dirty="0"/>
              <a:t>A study by the World Bank (circa 2017) revealed that increasing use of (predominantly) free market economies has lifted billions of people out of grinding poverty.  The percentage of world population living on $1.90 per day per person (2017 dollars) has improved as shown below:</a:t>
            </a:r>
          </a:p>
          <a:p>
            <a:pPr marL="0" indent="0">
              <a:buNone/>
            </a:pPr>
            <a:r>
              <a:rPr lang="en-US" dirty="0"/>
              <a:t>                             1820 – 84%</a:t>
            </a:r>
          </a:p>
          <a:p>
            <a:pPr marL="0" indent="0">
              <a:buNone/>
            </a:pPr>
            <a:r>
              <a:rPr lang="en-US" dirty="0"/>
              <a:t>                             1981 – 42%</a:t>
            </a:r>
          </a:p>
          <a:p>
            <a:pPr marL="0" indent="0">
              <a:buNone/>
            </a:pPr>
            <a:r>
              <a:rPr lang="en-US" dirty="0"/>
              <a:t>                             2017 –   8% </a:t>
            </a:r>
          </a:p>
        </p:txBody>
      </p:sp>
    </p:spTree>
    <p:extLst>
      <p:ext uri="{BB962C8B-B14F-4D97-AF65-F5344CB8AC3E}">
        <p14:creationId xmlns:p14="http://schemas.microsoft.com/office/powerpoint/2010/main" val="2881181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 System Is Perfect</a:t>
            </a:r>
          </a:p>
        </p:txBody>
      </p:sp>
      <p:sp>
        <p:nvSpPr>
          <p:cNvPr id="3" name="Content Placeholder 2"/>
          <p:cNvSpPr>
            <a:spLocks noGrp="1"/>
          </p:cNvSpPr>
          <p:nvPr>
            <p:ph idx="1"/>
          </p:nvPr>
        </p:nvSpPr>
        <p:spPr>
          <a:xfrm>
            <a:off x="457200" y="1371600"/>
            <a:ext cx="8229600" cy="5029200"/>
          </a:xfrm>
        </p:spPr>
        <p:txBody>
          <a:bodyPr>
            <a:normAutofit fontScale="92500" lnSpcReduction="10000"/>
          </a:bodyPr>
          <a:lstStyle/>
          <a:p>
            <a:r>
              <a:rPr lang="en-US" dirty="0"/>
              <a:t>The universe/reality provides no guarantee that every problem has </a:t>
            </a:r>
            <a:r>
              <a:rPr lang="en-US"/>
              <a:t>a great and </a:t>
            </a:r>
            <a:r>
              <a:rPr lang="en-US" dirty="0"/>
              <a:t>perfect solution.</a:t>
            </a:r>
          </a:p>
          <a:p>
            <a:r>
              <a:rPr lang="en-US" dirty="0"/>
              <a:t>Most solutions involve optimizing tradeoffs.</a:t>
            </a:r>
          </a:p>
          <a:p>
            <a:r>
              <a:rPr lang="en-US" dirty="0"/>
              <a:t>Do not make the mistake of arguing that a free market economic system is perfect.</a:t>
            </a:r>
          </a:p>
          <a:p>
            <a:r>
              <a:rPr lang="en-US" dirty="0"/>
              <a:t>There is always a small percentage of the population who can’t “make it” on their own.  That is what private charity is for.</a:t>
            </a:r>
          </a:p>
          <a:p>
            <a:r>
              <a:rPr lang="en-US" dirty="0"/>
              <a:t>However, a free market economy is so very clearly the best that can be done </a:t>
            </a:r>
            <a:r>
              <a:rPr lang="en-US" b="1" i="1" dirty="0"/>
              <a:t>and</a:t>
            </a:r>
            <a:r>
              <a:rPr lang="en-US" dirty="0"/>
              <a:t> it maximizes individual liberty.</a:t>
            </a:r>
          </a:p>
        </p:txBody>
      </p:sp>
    </p:spTree>
    <p:extLst>
      <p:ext uri="{BB962C8B-B14F-4D97-AF65-F5344CB8AC3E}">
        <p14:creationId xmlns:p14="http://schemas.microsoft.com/office/powerpoint/2010/main" val="3120461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Definition of Economics</a:t>
            </a:r>
          </a:p>
        </p:txBody>
      </p:sp>
      <p:sp>
        <p:nvSpPr>
          <p:cNvPr id="3" name="Content Placeholder 2"/>
          <p:cNvSpPr>
            <a:spLocks noGrp="1"/>
          </p:cNvSpPr>
          <p:nvPr>
            <p:ph idx="1"/>
          </p:nvPr>
        </p:nvSpPr>
        <p:spPr>
          <a:xfrm>
            <a:off x="381000" y="1600200"/>
            <a:ext cx="8458200" cy="4525963"/>
          </a:xfrm>
        </p:spPr>
        <p:txBody>
          <a:bodyPr>
            <a:normAutofit/>
          </a:bodyPr>
          <a:lstStyle/>
          <a:p>
            <a:pPr marL="0" indent="0">
              <a:buNone/>
            </a:pPr>
            <a:r>
              <a:rPr lang="en-US" b="1" dirty="0"/>
              <a:t>Economics is the study of how people, acting both individually and in groups, decide to allocate scarce resources to satisfy their wants.</a:t>
            </a:r>
          </a:p>
          <a:p>
            <a:pPr marL="0" indent="0">
              <a:buNone/>
            </a:pPr>
            <a:r>
              <a:rPr lang="en-US" dirty="0"/>
              <a:t>(Scarcity occurs when wants &gt; available resource.)</a:t>
            </a:r>
          </a:p>
          <a:p>
            <a:pPr marL="0" indent="0">
              <a:buNone/>
            </a:pPr>
            <a:endParaRPr lang="en-US" dirty="0"/>
          </a:p>
          <a:p>
            <a:pPr marL="0" indent="0">
              <a:buNone/>
            </a:pPr>
            <a:r>
              <a:rPr lang="en-US" dirty="0"/>
              <a:t>Therefore, economics is entirely about decision-making.  (Note that this does not </a:t>
            </a:r>
            <a:r>
              <a:rPr lang="en-US" i="1" dirty="0"/>
              <a:t>necessarily</a:t>
            </a:r>
            <a:r>
              <a:rPr lang="en-US" dirty="0"/>
              <a:t> involve money.)</a:t>
            </a:r>
          </a:p>
        </p:txBody>
      </p:sp>
    </p:spTree>
    <p:extLst>
      <p:ext uri="{BB962C8B-B14F-4D97-AF65-F5344CB8AC3E}">
        <p14:creationId xmlns:p14="http://schemas.microsoft.com/office/powerpoint/2010/main" val="190030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u="sng" dirty="0"/>
              <a:t>History of Economics</a:t>
            </a:r>
          </a:p>
        </p:txBody>
      </p:sp>
      <p:sp>
        <p:nvSpPr>
          <p:cNvPr id="3" name="Content Placeholder 2"/>
          <p:cNvSpPr>
            <a:spLocks noGrp="1"/>
          </p:cNvSpPr>
          <p:nvPr>
            <p:ph idx="1"/>
          </p:nvPr>
        </p:nvSpPr>
        <p:spPr>
          <a:xfrm>
            <a:off x="457200" y="1066800"/>
            <a:ext cx="8229600" cy="5410200"/>
          </a:xfrm>
        </p:spPr>
        <p:txBody>
          <a:bodyPr>
            <a:normAutofit fontScale="85000" lnSpcReduction="10000"/>
          </a:bodyPr>
          <a:lstStyle/>
          <a:p>
            <a:r>
              <a:rPr lang="en-US" dirty="0"/>
              <a:t>People have always had to make resource allocation decisions, but it became of greater interest when large numbers of people began interacting within an “economic system” or “economy.”</a:t>
            </a:r>
          </a:p>
          <a:p>
            <a:r>
              <a:rPr lang="en-US" dirty="0"/>
              <a:t>Adam Smith (Scotch 1723 – 1790) is known as the father of economics and wrote “</a:t>
            </a:r>
            <a:r>
              <a:rPr lang="en-US" u="sng" dirty="0"/>
              <a:t>The Wealth of Nations</a:t>
            </a:r>
            <a:r>
              <a:rPr lang="en-US" dirty="0"/>
              <a:t>,”* an analysis of the first large free market economy which formed in “the new world.”  Smith coined the term “the invisible hand”</a:t>
            </a:r>
          </a:p>
          <a:p>
            <a:r>
              <a:rPr lang="en-US" dirty="0"/>
              <a:t>Fredric </a:t>
            </a:r>
            <a:r>
              <a:rPr lang="en-US" dirty="0" err="1"/>
              <a:t>Bastiat</a:t>
            </a:r>
            <a:r>
              <a:rPr lang="en-US" dirty="0"/>
              <a:t> (French 1801 – 1850)  Wrote “</a:t>
            </a:r>
            <a:r>
              <a:rPr lang="en-US" u="sng" dirty="0"/>
              <a:t>The Law</a:t>
            </a:r>
            <a:r>
              <a:rPr lang="en-US" dirty="0"/>
              <a:t>” and “</a:t>
            </a:r>
            <a:r>
              <a:rPr lang="en-US" u="sng" dirty="0"/>
              <a:t>That Which Is Seen, and That Which Is Not Seen</a:t>
            </a:r>
            <a:r>
              <a:rPr lang="en-US" dirty="0"/>
              <a:t>”</a:t>
            </a:r>
          </a:p>
          <a:p>
            <a:pPr marL="0" indent="0">
              <a:buNone/>
            </a:pPr>
            <a:endParaRPr lang="en-US" sz="2400" dirty="0"/>
          </a:p>
          <a:p>
            <a:pPr marL="0" indent="0">
              <a:buNone/>
            </a:pPr>
            <a:r>
              <a:rPr lang="en-US" sz="2400" dirty="0"/>
              <a:t>* “</a:t>
            </a:r>
            <a:r>
              <a:rPr lang="en-US" sz="2400" u="sng" dirty="0"/>
              <a:t>An Inquiry into the Nature and Causes of the Wealth of Nations</a:t>
            </a:r>
            <a:r>
              <a:rPr lang="en-US" sz="2400" dirty="0"/>
              <a:t>”</a:t>
            </a:r>
          </a:p>
        </p:txBody>
      </p:sp>
    </p:spTree>
    <p:extLst>
      <p:ext uri="{BB962C8B-B14F-4D97-AF65-F5344CB8AC3E}">
        <p14:creationId xmlns:p14="http://schemas.microsoft.com/office/powerpoint/2010/main" val="3424075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t>THE</a:t>
            </a:r>
            <a:r>
              <a:rPr lang="en-US" b="1" u="sng" dirty="0"/>
              <a:t> Underlying Assumption</a:t>
            </a:r>
          </a:p>
        </p:txBody>
      </p:sp>
      <p:sp>
        <p:nvSpPr>
          <p:cNvPr id="3" name="Content Placeholder 2"/>
          <p:cNvSpPr>
            <a:spLocks noGrp="1"/>
          </p:cNvSpPr>
          <p:nvPr>
            <p:ph idx="1"/>
          </p:nvPr>
        </p:nvSpPr>
        <p:spPr>
          <a:xfrm>
            <a:off x="457200" y="1447800"/>
            <a:ext cx="8229600" cy="4800600"/>
          </a:xfrm>
        </p:spPr>
        <p:txBody>
          <a:bodyPr>
            <a:normAutofit lnSpcReduction="10000"/>
          </a:bodyPr>
          <a:lstStyle/>
          <a:p>
            <a:pPr marL="0" indent="0">
              <a:buNone/>
            </a:pPr>
            <a:r>
              <a:rPr lang="en-US" dirty="0"/>
              <a:t>The single assumption underlying the entire study of economics is simply that people substantially always make decisions based on their own “rational self-interest.”</a:t>
            </a:r>
          </a:p>
          <a:p>
            <a:pPr marL="0" indent="0">
              <a:buNone/>
            </a:pPr>
            <a:r>
              <a:rPr lang="en-US" dirty="0"/>
              <a:t>“</a:t>
            </a:r>
            <a:r>
              <a:rPr lang="en-US" i="1" dirty="0"/>
              <a:t>How selfish </a:t>
            </a:r>
            <a:r>
              <a:rPr lang="en-US" i="1" dirty="0" err="1"/>
              <a:t>soever</a:t>
            </a:r>
            <a:r>
              <a:rPr lang="en-US" i="1" dirty="0"/>
              <a:t> man may be supposed, there are evidently some principles in his nature, which interest him in the fortune of others, and render their happiness necessary to him, though he derives nothing from it except the pleasure of seeing it.</a:t>
            </a:r>
            <a:r>
              <a:rPr lang="en-US" dirty="0"/>
              <a:t>” – Adam Smith on charity</a:t>
            </a:r>
          </a:p>
        </p:txBody>
      </p:sp>
    </p:spTree>
    <p:extLst>
      <p:ext uri="{BB962C8B-B14F-4D97-AF65-F5344CB8AC3E}">
        <p14:creationId xmlns:p14="http://schemas.microsoft.com/office/powerpoint/2010/main" val="4232972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Two Main Branches of Economics</a:t>
            </a:r>
          </a:p>
        </p:txBody>
      </p:sp>
      <p:sp>
        <p:nvSpPr>
          <p:cNvPr id="3" name="Content Placeholder 2"/>
          <p:cNvSpPr>
            <a:spLocks noGrp="1"/>
          </p:cNvSpPr>
          <p:nvPr>
            <p:ph idx="1"/>
          </p:nvPr>
        </p:nvSpPr>
        <p:spPr/>
        <p:txBody>
          <a:bodyPr/>
          <a:lstStyle/>
          <a:p>
            <a:r>
              <a:rPr lang="en-US" b="1" dirty="0"/>
              <a:t>Microeconomics</a:t>
            </a:r>
            <a:r>
              <a:rPr lang="en-US" dirty="0"/>
              <a:t> – Deals with the basic principles and </a:t>
            </a:r>
            <a:r>
              <a:rPr lang="en-US" u="sng" dirty="0"/>
              <a:t>laws</a:t>
            </a:r>
            <a:r>
              <a:rPr lang="en-US" dirty="0"/>
              <a:t> of economics (these are well-understood and widely agreed to)</a:t>
            </a:r>
          </a:p>
          <a:p>
            <a:r>
              <a:rPr lang="en-US" b="1" dirty="0"/>
              <a:t>Macroeconomics</a:t>
            </a:r>
            <a:r>
              <a:rPr lang="en-US" dirty="0"/>
              <a:t> – Attempts to understand large and complex economic problems and relationships involving entire economies (fraught with opinions, theories, speculation, computer models, witchcraft, etc.)</a:t>
            </a:r>
          </a:p>
        </p:txBody>
      </p:sp>
    </p:spTree>
    <p:extLst>
      <p:ext uri="{BB962C8B-B14F-4D97-AF65-F5344CB8AC3E}">
        <p14:creationId xmlns:p14="http://schemas.microsoft.com/office/powerpoint/2010/main" val="4106781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u="sng" dirty="0"/>
              <a:t>Basic Types of Economic Systems</a:t>
            </a:r>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r>
              <a:rPr lang="en-US" b="1" dirty="0"/>
              <a:t>Command Economy</a:t>
            </a:r>
            <a:r>
              <a:rPr lang="en-US" dirty="0"/>
              <a:t> – Resource allocation is planned and controlled by a central power/authority.  (No pure command economy actually exists as it would collapse within 10 minutes.)</a:t>
            </a:r>
          </a:p>
          <a:p>
            <a:r>
              <a:rPr lang="en-US" b="1" dirty="0"/>
              <a:t>Free Market Economy</a:t>
            </a:r>
            <a:r>
              <a:rPr lang="en-US" dirty="0"/>
              <a:t> – All resources are allocated/managed in a completely voluntary and decentralized way by cooperating individuals and groups. (No pure free market economy actually exists as government would screw it up within 10 minutes.)</a:t>
            </a:r>
          </a:p>
          <a:p>
            <a:r>
              <a:rPr lang="en-US" b="1" dirty="0"/>
              <a:t>Mixed Economy</a:t>
            </a:r>
            <a:r>
              <a:rPr lang="en-US" dirty="0"/>
              <a:t> – A combination of the above two.  (A wide spectrum of these do exist ranging from near command to near free.)</a:t>
            </a:r>
          </a:p>
        </p:txBody>
      </p:sp>
    </p:spTree>
    <p:extLst>
      <p:ext uri="{BB962C8B-B14F-4D97-AF65-F5344CB8AC3E}">
        <p14:creationId xmlns:p14="http://schemas.microsoft.com/office/powerpoint/2010/main" val="49181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919" y="1828800"/>
            <a:ext cx="7924800" cy="1824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165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u="sng" dirty="0"/>
              <a:t>Free Market Economy Characteristics</a:t>
            </a:r>
          </a:p>
        </p:txBody>
      </p:sp>
      <p:sp>
        <p:nvSpPr>
          <p:cNvPr id="3" name="Content Placeholder 2"/>
          <p:cNvSpPr>
            <a:spLocks noGrp="1"/>
          </p:cNvSpPr>
          <p:nvPr>
            <p:ph idx="1"/>
          </p:nvPr>
        </p:nvSpPr>
        <p:spPr>
          <a:xfrm>
            <a:off x="457200" y="1295400"/>
            <a:ext cx="8229600" cy="4953000"/>
          </a:xfrm>
        </p:spPr>
        <p:txBody>
          <a:bodyPr>
            <a:normAutofit fontScale="92500"/>
          </a:bodyPr>
          <a:lstStyle/>
          <a:p>
            <a:r>
              <a:rPr lang="en-US" dirty="0"/>
              <a:t>Functioning is completely voluntary; no force is ever required.</a:t>
            </a:r>
          </a:p>
          <a:p>
            <a:r>
              <a:rPr lang="en-US" dirty="0"/>
              <a:t>Therefore, it is the </a:t>
            </a:r>
            <a:r>
              <a:rPr lang="en-US" i="1" u="sng" dirty="0"/>
              <a:t>only</a:t>
            </a:r>
            <a:r>
              <a:rPr lang="en-US" dirty="0"/>
              <a:t> economic system consistent with the NAP (non-aggression principle).</a:t>
            </a:r>
          </a:p>
          <a:p>
            <a:r>
              <a:rPr lang="en-US" dirty="0"/>
              <a:t>Counterintuitively, it is the most powerful engine of economic growth possible, which results in the most rapid possible creation of wealth.</a:t>
            </a:r>
          </a:p>
          <a:p>
            <a:r>
              <a:rPr lang="en-US" dirty="0"/>
              <a:t>People left on their own will spontaneously self-organize into a free market economy.</a:t>
            </a:r>
          </a:p>
        </p:txBody>
      </p:sp>
    </p:spTree>
    <p:extLst>
      <p:ext uri="{BB962C8B-B14F-4D97-AF65-F5344CB8AC3E}">
        <p14:creationId xmlns:p14="http://schemas.microsoft.com/office/powerpoint/2010/main" val="3266193854"/>
      </p:ext>
    </p:extLst>
  </p:cSld>
  <p:clrMapOvr>
    <a:masterClrMapping/>
  </p:clrMapOvr>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3813</TotalTime>
  <Words>1555</Words>
  <Application>Microsoft Office PowerPoint</Application>
  <PresentationFormat>On-screen Show (4:3)</PresentationFormat>
  <Paragraphs>100</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Guided Discussion Series  The Six Pillars of a Free Market Economy  The genesis of microeconomics; Some important characteristics of a free market economy.   Guide: Roy Minet</vt:lpstr>
      <vt:lpstr>What Is “Economics”?</vt:lpstr>
      <vt:lpstr>Definition of Economics</vt:lpstr>
      <vt:lpstr>History of Economics</vt:lpstr>
      <vt:lpstr>THE Underlying Assumption</vt:lpstr>
      <vt:lpstr>Two Main Branches of Economics</vt:lpstr>
      <vt:lpstr>Basic Types of Economic Systems</vt:lpstr>
      <vt:lpstr>PowerPoint Presentation</vt:lpstr>
      <vt:lpstr>Free Market Economy Characteristics</vt:lpstr>
      <vt:lpstr>What The Hell Is Capitalism?</vt:lpstr>
      <vt:lpstr>The Six Pillars Of a Free Market Economy</vt:lpstr>
      <vt:lpstr>The Six Pillars Of a Free Market Economy</vt:lpstr>
      <vt:lpstr>The Six Pillars Of a Free Market Economy</vt:lpstr>
      <vt:lpstr>PowerPoint Presentation</vt:lpstr>
      <vt:lpstr>Want $ Satisfied per $ Spent</vt:lpstr>
      <vt:lpstr>The Six Pillars Of a Free Market Economy</vt:lpstr>
      <vt:lpstr>The Six Pillars Of a Free Market Economy</vt:lpstr>
      <vt:lpstr>The Six Pillars Of a Free Market Economy</vt:lpstr>
      <vt:lpstr>More Free Market Characteristics</vt:lpstr>
      <vt:lpstr>Profits Are Always Good For Everybody!</vt:lpstr>
      <vt:lpstr>Appreciate and Thank Rich People</vt:lpstr>
      <vt:lpstr>Unequal Wealth Distribution Is Necessary – NOT a Bad Thing!!</vt:lpstr>
      <vt:lpstr>The “Disappearing” Middle Class</vt:lpstr>
      <vt:lpstr>Billions Lifted Out of Poverty</vt:lpstr>
      <vt:lpstr>No System Is Perfect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Minet</dc:creator>
  <cp:lastModifiedBy>anita</cp:lastModifiedBy>
  <cp:revision>406</cp:revision>
  <dcterms:created xsi:type="dcterms:W3CDTF">2020-06-05T20:43:15Z</dcterms:created>
  <dcterms:modified xsi:type="dcterms:W3CDTF">2023-11-24T00:26:28Z</dcterms:modified>
</cp:coreProperties>
</file>