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9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0D9A-5856-4B85-86E8-2754831E176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43DF-CD74-47A0-BD0C-2FCE45AD6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28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0D9A-5856-4B85-86E8-2754831E176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43DF-CD74-47A0-BD0C-2FCE45AD6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86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0D9A-5856-4B85-86E8-2754831E176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43DF-CD74-47A0-BD0C-2FCE45AD6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91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0D9A-5856-4B85-86E8-2754831E176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43DF-CD74-47A0-BD0C-2FCE45AD6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17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0D9A-5856-4B85-86E8-2754831E176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43DF-CD74-47A0-BD0C-2FCE45AD6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849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0D9A-5856-4B85-86E8-2754831E176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43DF-CD74-47A0-BD0C-2FCE45AD6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62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0D9A-5856-4B85-86E8-2754831E176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43DF-CD74-47A0-BD0C-2FCE45AD6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76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0D9A-5856-4B85-86E8-2754831E176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43DF-CD74-47A0-BD0C-2FCE45AD6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472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0D9A-5856-4B85-86E8-2754831E176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43DF-CD74-47A0-BD0C-2FCE45AD6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9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0D9A-5856-4B85-86E8-2754831E176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43DF-CD74-47A0-BD0C-2FCE45AD6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793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0D9A-5856-4B85-86E8-2754831E176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43DF-CD74-47A0-BD0C-2FCE45AD6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117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E0D9A-5856-4B85-86E8-2754831E176A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43DF-CD74-47A0-BD0C-2FCE45AD6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972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oy\ElectMgrTwo\EM2Splas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85344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7767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What Is Election Manager?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043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Election Manager is client/server software which supports all aspects of elections and will run on substantially any hardware and operating system combination.</a:t>
            </a:r>
          </a:p>
          <a:p>
            <a:r>
              <a:rPr lang="en-US" dirty="0" smtClean="0"/>
              <a:t>Clients communicate with the server using only the HTTP “Post” command.</a:t>
            </a:r>
          </a:p>
          <a:p>
            <a:r>
              <a:rPr lang="en-US" dirty="0" smtClean="0"/>
              <a:t>“Client 0” has special functions and privileges and is the control client.</a:t>
            </a:r>
          </a:p>
          <a:p>
            <a:r>
              <a:rPr lang="en-US" dirty="0" smtClean="0"/>
              <a:t>The Plurality, BAWV and AADV voting methods are supported.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190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b="1" u="sng" dirty="0" smtClean="0"/>
              <a:t>Election Manager Modes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Jurisdiction Setup</a:t>
            </a:r>
            <a:r>
              <a:rPr lang="en-US" b="1" dirty="0" smtClean="0"/>
              <a:t>:</a:t>
            </a:r>
            <a:r>
              <a:rPr lang="en-US" dirty="0" smtClean="0"/>
              <a:t>  Supports defining jurisdictions anywhere on Earth (country, states, counties, municipalities, precincts, districts)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Election Setup</a:t>
            </a:r>
            <a:r>
              <a:rPr lang="en-US" b="1" dirty="0" smtClean="0"/>
              <a:t>:</a:t>
            </a:r>
            <a:r>
              <a:rPr lang="en-US" dirty="0" smtClean="0"/>
              <a:t>  Supports setting up any number of elections with political parties, races, candidates, aliases (Elections can be exported and imported)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Voting</a:t>
            </a:r>
            <a:r>
              <a:rPr lang="en-US" b="1" dirty="0" smtClean="0"/>
              <a:t>:</a:t>
            </a:r>
            <a:r>
              <a:rPr lang="en-US" dirty="0" smtClean="0"/>
              <a:t>  Controls/supervises voting at a precinct </a:t>
            </a:r>
            <a:r>
              <a:rPr lang="en-US" dirty="0"/>
              <a:t>(</a:t>
            </a:r>
            <a:r>
              <a:rPr lang="en-US" dirty="0" smtClean="0"/>
              <a:t>any number of voting booths) on election day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Tally</a:t>
            </a:r>
            <a:r>
              <a:rPr lang="en-US" b="1" dirty="0" smtClean="0"/>
              <a:t>:</a:t>
            </a:r>
            <a:r>
              <a:rPr lang="en-US" dirty="0" smtClean="0"/>
              <a:t>  Tallies/reports the votes for any number of precincts for an entire election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393096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995"/>
            <a:ext cx="8229600" cy="1020762"/>
          </a:xfrm>
        </p:spPr>
        <p:txBody>
          <a:bodyPr/>
          <a:lstStyle/>
          <a:p>
            <a:r>
              <a:rPr lang="en-US" b="1" u="sng" dirty="0" smtClean="0"/>
              <a:t>During Voting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Each voter checks in, is positively identified and assigned to a voting booth</a:t>
            </a:r>
          </a:p>
          <a:p>
            <a:r>
              <a:rPr lang="en-US" dirty="0" smtClean="0"/>
              <a:t>Voters complete their ballots via touch-screen</a:t>
            </a:r>
          </a:p>
          <a:p>
            <a:r>
              <a:rPr lang="en-US" dirty="0" smtClean="0"/>
              <a:t>EM prints a simple, clean, voter-verifiable paper ballot</a:t>
            </a:r>
          </a:p>
          <a:p>
            <a:r>
              <a:rPr lang="en-US" dirty="0" smtClean="0"/>
              <a:t>Voters verify their ballots before depositing them into the ballot box on their way out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06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77507"/>
          </a:xfrm>
        </p:spPr>
        <p:txBody>
          <a:bodyPr/>
          <a:lstStyle/>
          <a:p>
            <a:r>
              <a:rPr lang="en-US" b="1" u="sng" dirty="0" smtClean="0"/>
              <a:t>Upon Closing of the Polling Place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/>
          </a:bodyPr>
          <a:lstStyle/>
          <a:p>
            <a:r>
              <a:rPr lang="en-US" dirty="0"/>
              <a:t>EM creates a text file of the </a:t>
            </a:r>
            <a:r>
              <a:rPr lang="en-US" dirty="0" smtClean="0"/>
              <a:t>ballots and their choices </a:t>
            </a:r>
            <a:r>
              <a:rPr lang="en-US" dirty="0"/>
              <a:t>in random order for each </a:t>
            </a:r>
            <a:r>
              <a:rPr lang="en-US" dirty="0" smtClean="0"/>
              <a:t>precinct</a:t>
            </a:r>
          </a:p>
          <a:p>
            <a:r>
              <a:rPr lang="en-US" dirty="0"/>
              <a:t>The ballot files are posted publicly on the Internet</a:t>
            </a:r>
          </a:p>
          <a:p>
            <a:r>
              <a:rPr lang="en-US" dirty="0"/>
              <a:t>EM (</a:t>
            </a:r>
            <a:r>
              <a:rPr lang="en-US" dirty="0" smtClean="0"/>
              <a:t>run by anybody </a:t>
            </a:r>
            <a:r>
              <a:rPr lang="en-US" dirty="0"/>
              <a:t>anywhere) tallies the results </a:t>
            </a:r>
            <a:r>
              <a:rPr lang="en-US" dirty="0" smtClean="0"/>
              <a:t>using the ballot files from </a:t>
            </a:r>
            <a:r>
              <a:rPr lang="en-US" dirty="0"/>
              <a:t>all </a:t>
            </a:r>
            <a:r>
              <a:rPr lang="en-US" dirty="0" smtClean="0"/>
              <a:t>precincts (any other tally method could also be used)</a:t>
            </a:r>
            <a:endParaRPr lang="en-US" dirty="0"/>
          </a:p>
          <a:p>
            <a:r>
              <a:rPr lang="en-US" dirty="0" smtClean="0"/>
              <a:t>Each polling place verifies its ballot file by matching up the ballots from the ballot box one-to-one to the listing of them in the text file</a:t>
            </a:r>
          </a:p>
        </p:txBody>
      </p:sp>
    </p:spTree>
    <p:extLst>
      <p:ext uri="{BB962C8B-B14F-4D97-AF65-F5344CB8AC3E}">
        <p14:creationId xmlns:p14="http://schemas.microsoft.com/office/powerpoint/2010/main" val="3517047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The Crucial Precinct Ballot Files Are: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9694"/>
            <a:ext cx="8229600" cy="4686469"/>
          </a:xfrm>
        </p:spPr>
        <p:txBody>
          <a:bodyPr>
            <a:normAutofit fontScale="92500"/>
          </a:bodyPr>
          <a:lstStyle/>
          <a:p>
            <a:r>
              <a:rPr lang="en-US" dirty="0"/>
              <a:t>B</a:t>
            </a:r>
            <a:r>
              <a:rPr lang="en-US" dirty="0" smtClean="0"/>
              <a:t>oth human and machine readable (XML)</a:t>
            </a:r>
          </a:p>
          <a:p>
            <a:r>
              <a:rPr lang="en-US" dirty="0" smtClean="0"/>
              <a:t>Triple-redundant (3 complete ballot listings in three different sort orders)</a:t>
            </a:r>
          </a:p>
          <a:p>
            <a:r>
              <a:rPr lang="en-US" dirty="0" smtClean="0"/>
              <a:t>Quadruple-tamper-evident</a:t>
            </a:r>
          </a:p>
          <a:p>
            <a:r>
              <a:rPr lang="en-US" dirty="0" smtClean="0"/>
              <a:t>Can be checked and tallied by anybody anywhere</a:t>
            </a:r>
          </a:p>
          <a:p>
            <a:r>
              <a:rPr lang="en-US" dirty="0" smtClean="0"/>
              <a:t>There is no way to identify the voter who cast </a:t>
            </a:r>
            <a:r>
              <a:rPr lang="en-US" smtClean="0"/>
              <a:t>any particular ballot</a:t>
            </a:r>
            <a:endParaRPr lang="en-US" dirty="0" smtClean="0"/>
          </a:p>
          <a:p>
            <a:r>
              <a:rPr lang="en-US" dirty="0" smtClean="0"/>
              <a:t>There is no way that a voter can prove to someone else how s/he voted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91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u="sng" dirty="0" smtClean="0"/>
              <a:t>Election Manager Advantages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08060"/>
          </a:xfrm>
        </p:spPr>
        <p:txBody>
          <a:bodyPr>
            <a:normAutofit/>
          </a:bodyPr>
          <a:lstStyle/>
          <a:p>
            <a:r>
              <a:rPr lang="en-US" dirty="0" smtClean="0"/>
              <a:t>Airtight integrity – Complete ballot secrecy with hard copy audit trail and all machine outputs are verified as regular procedure; detailed logging of all significant events</a:t>
            </a:r>
          </a:p>
          <a:p>
            <a:r>
              <a:rPr lang="en-US" dirty="0" smtClean="0"/>
              <a:t>Transparency – No proprietary hardware or software and all precinct results are public</a:t>
            </a:r>
          </a:p>
          <a:p>
            <a:r>
              <a:rPr lang="en-US" dirty="0" smtClean="0"/>
              <a:t>Efficiency – Easy for voters, no spoiled ballots and complete final results (including write-ins) are available half an hour after polls close</a:t>
            </a:r>
          </a:p>
          <a:p>
            <a:r>
              <a:rPr lang="en-US" dirty="0" smtClean="0"/>
              <a:t>Can use BAWV (Best/Alternate/Worst Voting)!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219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422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What Is Election Manager?</vt:lpstr>
      <vt:lpstr>Election Manager Modes</vt:lpstr>
      <vt:lpstr>During Voting</vt:lpstr>
      <vt:lpstr>Upon Closing of the Polling Place</vt:lpstr>
      <vt:lpstr>The Crucial Precinct Ballot Files Are:</vt:lpstr>
      <vt:lpstr>Election Manager Advantages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 Minet</dc:creator>
  <cp:lastModifiedBy>Roy Minet</cp:lastModifiedBy>
  <cp:revision>21</cp:revision>
  <dcterms:created xsi:type="dcterms:W3CDTF">2022-07-13T15:59:51Z</dcterms:created>
  <dcterms:modified xsi:type="dcterms:W3CDTF">2022-08-01T21:07:44Z</dcterms:modified>
</cp:coreProperties>
</file>