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62" r:id="rId5"/>
    <p:sldId id="263" r:id="rId6"/>
    <p:sldId id="264" r:id="rId7"/>
    <p:sldId id="265" r:id="rId8"/>
    <p:sldId id="266" r:id="rId9"/>
    <p:sldId id="267" r:id="rId10"/>
    <p:sldId id="268" r:id="rId11"/>
    <p:sldId id="270" r:id="rId12"/>
    <p:sldId id="269"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588" autoAdjust="0"/>
  </p:normalViewPr>
  <p:slideViewPr>
    <p:cSldViewPr>
      <p:cViewPr varScale="1">
        <p:scale>
          <a:sx n="98" d="100"/>
          <a:sy n="98" d="100"/>
        </p:scale>
        <p:origin x="-3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2659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4305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506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84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C78D7-8398-4950-9423-A0548262AE59}"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9424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C78D7-8398-4950-9423-A0548262AE59}"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1769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C78D7-8398-4950-9423-A0548262AE59}" type="datetimeFigureOut">
              <a:rPr lang="en-US" smtClean="0"/>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9815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C78D7-8398-4950-9423-A0548262AE59}" type="datetimeFigureOut">
              <a:rPr lang="en-US" smtClean="0"/>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408961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C78D7-8398-4950-9423-A0548262AE59}" type="datetimeFigureOut">
              <a:rPr lang="en-US" smtClean="0"/>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761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844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80039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78D7-8398-4950-9423-A0548262AE59}" type="datetimeFigureOut">
              <a:rPr lang="en-US" smtClean="0"/>
              <a:t>8/1/2022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56B16-EEBA-4BFB-AC4E-D7DC76044C39}" type="slidenum">
              <a:rPr lang="en-US" smtClean="0"/>
              <a:t>‹#›</a:t>
            </a:fld>
            <a:endParaRPr lang="en-US"/>
          </a:p>
        </p:txBody>
      </p:sp>
    </p:spTree>
    <p:extLst>
      <p:ext uri="{BB962C8B-B14F-4D97-AF65-F5344CB8AC3E}">
        <p14:creationId xmlns:p14="http://schemas.microsoft.com/office/powerpoint/2010/main" val="2269904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410200"/>
          </a:xfrm>
        </p:spPr>
        <p:txBody>
          <a:bodyPr>
            <a:normAutofit/>
          </a:bodyPr>
          <a:lstStyle/>
          <a:p>
            <a:r>
              <a:rPr lang="en-US" b="1" dirty="0" smtClean="0"/>
              <a:t>Guided Discussion Series</a:t>
            </a:r>
            <a:br>
              <a:rPr lang="en-US" b="1" dirty="0" smtClean="0"/>
            </a:br>
            <a:r>
              <a:rPr lang="en-US" sz="2400" b="1" dirty="0" smtClean="0"/>
              <a:t/>
            </a:r>
            <a:br>
              <a:rPr lang="en-US" sz="2400" b="1" dirty="0" smtClean="0"/>
            </a:br>
            <a:r>
              <a:rPr lang="en-US" sz="2400" b="1" dirty="0"/>
              <a:t/>
            </a:r>
            <a:br>
              <a:rPr lang="en-US" sz="2400" b="1" dirty="0"/>
            </a:br>
            <a:r>
              <a:rPr lang="en-US" sz="6600" b="1" u="sng" dirty="0" smtClean="0"/>
              <a:t>Election Integrity </a:t>
            </a:r>
            <a:br>
              <a:rPr lang="en-US" sz="6600" b="1" u="sng" dirty="0" smtClean="0"/>
            </a:br>
            <a:r>
              <a:rPr lang="en-US" sz="4000" b="1" dirty="0" smtClean="0"/>
              <a:t>Voters must be able to </a:t>
            </a:r>
            <a:r>
              <a:rPr lang="en-US" sz="4000" b="1" i="1" dirty="0" smtClean="0"/>
              <a:t>implicitly</a:t>
            </a:r>
            <a:r>
              <a:rPr lang="en-US" sz="4000" b="1" dirty="0" smtClean="0"/>
              <a:t> trust all election results.</a:t>
            </a:r>
            <a:r>
              <a:rPr lang="en-US" b="1" dirty="0" smtClean="0"/>
              <a:t/>
            </a:r>
            <a:br>
              <a:rPr lang="en-US" b="1" dirty="0" smtClean="0"/>
            </a:br>
            <a:r>
              <a:rPr lang="en-US" sz="2400" b="1" dirty="0" smtClean="0"/>
              <a:t/>
            </a:r>
            <a:br>
              <a:rPr lang="en-US" sz="2400" b="1" dirty="0" smtClean="0"/>
            </a:br>
            <a:r>
              <a:rPr lang="en-US" sz="2400" b="1" dirty="0"/>
              <a:t/>
            </a:r>
            <a:br>
              <a:rPr lang="en-US" sz="2400" b="1" dirty="0"/>
            </a:br>
            <a:r>
              <a:rPr lang="en-US" b="1" dirty="0" smtClean="0"/>
              <a:t>Guide: Roy Minet</a:t>
            </a:r>
            <a:endParaRPr lang="en-US" b="1" dirty="0"/>
          </a:p>
        </p:txBody>
      </p:sp>
      <p:sp>
        <p:nvSpPr>
          <p:cNvPr id="3" name="Subtitle 2"/>
          <p:cNvSpPr>
            <a:spLocks noGrp="1"/>
          </p:cNvSpPr>
          <p:nvPr>
            <p:ph type="subTitle" idx="1"/>
          </p:nvPr>
        </p:nvSpPr>
        <p:spPr>
          <a:xfrm>
            <a:off x="1371600" y="5715000"/>
            <a:ext cx="6400800" cy="457200"/>
          </a:xfrm>
        </p:spPr>
        <p:txBody>
          <a:bodyPr>
            <a:normAutofit fontScale="92500" lnSpcReduction="20000"/>
          </a:bodyPr>
          <a:lstStyle/>
          <a:p>
            <a:endParaRPr lang="en-US" dirty="0"/>
          </a:p>
        </p:txBody>
      </p:sp>
    </p:spTree>
    <p:extLst>
      <p:ext uri="{BB962C8B-B14F-4D97-AF65-F5344CB8AC3E}">
        <p14:creationId xmlns:p14="http://schemas.microsoft.com/office/powerpoint/2010/main" val="1273461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8324"/>
          </a:xfrm>
        </p:spPr>
        <p:txBody>
          <a:bodyPr>
            <a:normAutofit fontScale="90000"/>
          </a:bodyPr>
          <a:lstStyle/>
          <a:p>
            <a:r>
              <a:rPr lang="en-US" b="1" u="sng" dirty="0" smtClean="0"/>
              <a:t>What’s Wrong With Mail-in Voting?</a:t>
            </a:r>
            <a:endParaRPr lang="en-US" b="1" u="sng" dirty="0"/>
          </a:p>
        </p:txBody>
      </p:sp>
      <p:sp>
        <p:nvSpPr>
          <p:cNvPr id="3" name="Content Placeholder 2"/>
          <p:cNvSpPr>
            <a:spLocks noGrp="1"/>
          </p:cNvSpPr>
          <p:nvPr>
            <p:ph idx="1"/>
          </p:nvPr>
        </p:nvSpPr>
        <p:spPr>
          <a:xfrm>
            <a:off x="457200" y="1449422"/>
            <a:ext cx="8229600" cy="4834646"/>
          </a:xfrm>
        </p:spPr>
        <p:txBody>
          <a:bodyPr>
            <a:normAutofit fontScale="85000" lnSpcReduction="10000"/>
          </a:bodyPr>
          <a:lstStyle/>
          <a:p>
            <a:r>
              <a:rPr lang="en-US" dirty="0" smtClean="0"/>
              <a:t>The short answer is: everything.</a:t>
            </a:r>
          </a:p>
          <a:p>
            <a:r>
              <a:rPr lang="en-US" dirty="0" smtClean="0"/>
              <a:t>The vulnerabilities are way too numerous to list.  Many are difficult to detect and even harder to prosecute.</a:t>
            </a:r>
          </a:p>
          <a:p>
            <a:r>
              <a:rPr lang="en-US" dirty="0" smtClean="0"/>
              <a:t>Ballots float around for days or weeks and are handled by an unknowable number of unknown people.  There is no way to be certain who actually filled out the ballot.  Mass counting of ballots over extended periods of time also is extremely problematic.</a:t>
            </a:r>
          </a:p>
          <a:p>
            <a:r>
              <a:rPr lang="en-US" dirty="0"/>
              <a:t>T</a:t>
            </a:r>
            <a:r>
              <a:rPr lang="en-US" dirty="0" smtClean="0"/>
              <a:t>he most obvious and fundamental problem is that </a:t>
            </a:r>
            <a:r>
              <a:rPr lang="en-US" u="sng" dirty="0" smtClean="0"/>
              <a:t>a completely secret ballot </a:t>
            </a:r>
            <a:r>
              <a:rPr lang="en-US" b="1" i="1" u="sng" dirty="0" smtClean="0"/>
              <a:t>cannot</a:t>
            </a:r>
            <a:r>
              <a:rPr lang="en-US" u="sng" dirty="0" smtClean="0"/>
              <a:t> be guaranteed</a:t>
            </a:r>
            <a:r>
              <a:rPr lang="en-US" dirty="0" smtClean="0"/>
              <a:t>.  At the very minimum, this exposes voters to possible coercion and enables vote buying.</a:t>
            </a:r>
            <a:endParaRPr lang="en-US" dirty="0"/>
          </a:p>
        </p:txBody>
      </p:sp>
    </p:spTree>
    <p:extLst>
      <p:ext uri="{BB962C8B-B14F-4D97-AF65-F5344CB8AC3E}">
        <p14:creationId xmlns:p14="http://schemas.microsoft.com/office/powerpoint/2010/main" val="761978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u="sng" dirty="0" smtClean="0"/>
              <a:t>Recommendations</a:t>
            </a:r>
            <a:endParaRPr lang="en-US" b="1" u="sng" dirty="0"/>
          </a:p>
        </p:txBody>
      </p:sp>
      <p:sp>
        <p:nvSpPr>
          <p:cNvPr id="3" name="Content Placeholder 2"/>
          <p:cNvSpPr>
            <a:spLocks noGrp="1"/>
          </p:cNvSpPr>
          <p:nvPr>
            <p:ph idx="1"/>
          </p:nvPr>
        </p:nvSpPr>
        <p:spPr>
          <a:xfrm>
            <a:off x="457200" y="1295400"/>
            <a:ext cx="8229600" cy="5037306"/>
          </a:xfrm>
        </p:spPr>
        <p:txBody>
          <a:bodyPr>
            <a:normAutofit fontScale="92500"/>
          </a:bodyPr>
          <a:lstStyle/>
          <a:p>
            <a:r>
              <a:rPr lang="en-US" dirty="0" smtClean="0"/>
              <a:t>Substantially all voters should vote at their neighborhood polling place on election day.</a:t>
            </a:r>
          </a:p>
          <a:p>
            <a:r>
              <a:rPr lang="en-US" dirty="0" smtClean="0"/>
              <a:t>Institute positive voter ID.</a:t>
            </a:r>
          </a:p>
          <a:p>
            <a:r>
              <a:rPr lang="en-US" dirty="0" smtClean="0"/>
              <a:t>If “absentee ballots” are allowed, they must be applied for in advance with a good reason, be </a:t>
            </a:r>
            <a:r>
              <a:rPr lang="en-US" u="sng" dirty="0" smtClean="0"/>
              <a:t>tallied on election day at the voters’ polling place</a:t>
            </a:r>
            <a:r>
              <a:rPr lang="en-US" dirty="0" smtClean="0"/>
              <a:t> and should be limited to 1% of voters.</a:t>
            </a:r>
          </a:p>
          <a:p>
            <a:r>
              <a:rPr lang="en-US" dirty="0" smtClean="0"/>
              <a:t>Size all polling places for max 5-minute waiting.</a:t>
            </a:r>
          </a:p>
          <a:p>
            <a:r>
              <a:rPr lang="en-US" dirty="0" smtClean="0"/>
              <a:t>Upgrade efficiency and integrity of polling places through careful use of new technology.</a:t>
            </a:r>
          </a:p>
          <a:p>
            <a:endParaRPr lang="en-US" dirty="0"/>
          </a:p>
        </p:txBody>
      </p:sp>
    </p:spTree>
    <p:extLst>
      <p:ext uri="{BB962C8B-B14F-4D97-AF65-F5344CB8AC3E}">
        <p14:creationId xmlns:p14="http://schemas.microsoft.com/office/powerpoint/2010/main" val="2342732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Who Should Vote?</a:t>
            </a:r>
            <a:endParaRPr lang="en-US" b="1" u="sng" dirty="0"/>
          </a:p>
        </p:txBody>
      </p:sp>
      <p:sp>
        <p:nvSpPr>
          <p:cNvPr id="3" name="Content Placeholder 2"/>
          <p:cNvSpPr>
            <a:spLocks noGrp="1"/>
          </p:cNvSpPr>
          <p:nvPr>
            <p:ph idx="1"/>
          </p:nvPr>
        </p:nvSpPr>
        <p:spPr>
          <a:xfrm>
            <a:off x="457200" y="1410512"/>
            <a:ext cx="8229600" cy="4837888"/>
          </a:xfrm>
        </p:spPr>
        <p:txBody>
          <a:bodyPr>
            <a:normAutofit fontScale="92500" lnSpcReduction="20000"/>
          </a:bodyPr>
          <a:lstStyle/>
          <a:p>
            <a:r>
              <a:rPr lang="en-US" dirty="0" smtClean="0"/>
              <a:t>The primary and overriding purpose of any election is to make the best possible decisions.</a:t>
            </a:r>
          </a:p>
          <a:p>
            <a:r>
              <a:rPr lang="en-US" dirty="0" smtClean="0"/>
              <a:t>We use elections to keep important decision-making power dispersed.</a:t>
            </a:r>
          </a:p>
          <a:p>
            <a:r>
              <a:rPr lang="en-US" dirty="0" smtClean="0"/>
              <a:t>But it is not necessary and probably not even desirable for large percentages of voters to vote.</a:t>
            </a:r>
          </a:p>
          <a:p>
            <a:r>
              <a:rPr lang="en-US" dirty="0" smtClean="0"/>
              <a:t>Ideally, those who have paid attention, thought about the issues and made it a priority to vote are the people who </a:t>
            </a:r>
            <a:r>
              <a:rPr lang="en-US" i="1" dirty="0" smtClean="0"/>
              <a:t>should</a:t>
            </a:r>
            <a:r>
              <a:rPr lang="en-US" dirty="0" smtClean="0"/>
              <a:t> be voting.</a:t>
            </a:r>
          </a:p>
          <a:p>
            <a:r>
              <a:rPr lang="en-US" dirty="0" smtClean="0"/>
              <a:t>It likely is counterproductive to be flogging absolutely everybody to vote.</a:t>
            </a:r>
            <a:endParaRPr lang="en-US" dirty="0"/>
          </a:p>
        </p:txBody>
      </p:sp>
    </p:spTree>
    <p:extLst>
      <p:ext uri="{BB962C8B-B14F-4D97-AF65-F5344CB8AC3E}">
        <p14:creationId xmlns:p14="http://schemas.microsoft.com/office/powerpoint/2010/main" val="2399837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Voter Qualification Tests</a:t>
            </a:r>
            <a:endParaRPr lang="en-US" b="1" u="sng" dirty="0"/>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US" dirty="0" smtClean="0"/>
              <a:t>Such tests are a good idea in theory.</a:t>
            </a:r>
          </a:p>
          <a:p>
            <a:r>
              <a:rPr lang="en-US" dirty="0" smtClean="0"/>
              <a:t>However, some states abused them to shamelessly discriminate against minority voters.</a:t>
            </a:r>
          </a:p>
          <a:p>
            <a:r>
              <a:rPr lang="en-US" dirty="0" smtClean="0"/>
              <a:t>The Voting </a:t>
            </a:r>
            <a:r>
              <a:rPr lang="en-US" dirty="0"/>
              <a:t>R</a:t>
            </a:r>
            <a:r>
              <a:rPr lang="en-US" dirty="0" smtClean="0"/>
              <a:t>ights </a:t>
            </a:r>
            <a:r>
              <a:rPr lang="en-US" dirty="0"/>
              <a:t>A</a:t>
            </a:r>
            <a:r>
              <a:rPr lang="en-US" dirty="0" smtClean="0"/>
              <a:t>ct of 1965 effectively made such tests illegal (which was a good thing).</a:t>
            </a:r>
          </a:p>
          <a:p>
            <a:r>
              <a:rPr lang="en-US" dirty="0" smtClean="0"/>
              <a:t>A voter qualification test must be clearly unbiased and relevant.</a:t>
            </a:r>
          </a:p>
          <a:p>
            <a:r>
              <a:rPr lang="en-US" dirty="0" smtClean="0"/>
              <a:t>Roy’s test asks one simple question for each race: “For whom do you wish to vote in this race</a:t>
            </a:r>
            <a:r>
              <a:rPr lang="en-US" dirty="0" smtClean="0"/>
              <a:t>.”  Put plain names on the ballot with </a:t>
            </a:r>
            <a:r>
              <a:rPr lang="en-US" u="sng" dirty="0" smtClean="0"/>
              <a:t>no</a:t>
            </a:r>
            <a:r>
              <a:rPr lang="en-US" dirty="0" smtClean="0"/>
              <a:t> other information.</a:t>
            </a:r>
            <a:endParaRPr lang="en-US" dirty="0"/>
          </a:p>
        </p:txBody>
      </p:sp>
    </p:spTree>
    <p:extLst>
      <p:ext uri="{BB962C8B-B14F-4D97-AF65-F5344CB8AC3E}">
        <p14:creationId xmlns:p14="http://schemas.microsoft.com/office/powerpoint/2010/main" val="3346281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a:t> </a:t>
            </a:r>
            <a:r>
              <a:rPr lang="en-US" b="1" u="sng" dirty="0" smtClean="0"/>
              <a:t>Requirements for Airtight Integrity</a:t>
            </a:r>
            <a:endParaRPr lang="en-US" b="1" u="sng" dirty="0"/>
          </a:p>
        </p:txBody>
      </p:sp>
      <p:sp>
        <p:nvSpPr>
          <p:cNvPr id="3" name="Content Placeholder 2"/>
          <p:cNvSpPr>
            <a:spLocks noGrp="1"/>
          </p:cNvSpPr>
          <p:nvPr>
            <p:ph idx="1"/>
          </p:nvPr>
        </p:nvSpPr>
        <p:spPr>
          <a:xfrm>
            <a:off x="457200" y="1219200"/>
            <a:ext cx="8229600" cy="5257800"/>
          </a:xfrm>
        </p:spPr>
        <p:txBody>
          <a:bodyPr>
            <a:normAutofit fontScale="85000" lnSpcReduction="20000"/>
          </a:bodyPr>
          <a:lstStyle/>
          <a:p>
            <a:pPr marL="0" indent="0">
              <a:buNone/>
            </a:pPr>
            <a:r>
              <a:rPr lang="en-US" dirty="0" smtClean="0"/>
              <a:t>Every step of the process must be carefully thought through and carefully engineered to:</a:t>
            </a:r>
          </a:p>
          <a:p>
            <a:r>
              <a:rPr lang="en-US" dirty="0" smtClean="0"/>
              <a:t>Eliminate/minimize the opportunity for fraud</a:t>
            </a:r>
          </a:p>
          <a:p>
            <a:r>
              <a:rPr lang="en-US" dirty="0" smtClean="0"/>
              <a:t>Make sure that, if fraud should nevertheless occur, it will be detected</a:t>
            </a:r>
          </a:p>
          <a:p>
            <a:r>
              <a:rPr lang="en-US" dirty="0" smtClean="0"/>
              <a:t>If/when fraud does occur, the evidence to successfully prosecute it must be available</a:t>
            </a:r>
          </a:p>
          <a:p>
            <a:r>
              <a:rPr lang="en-US" dirty="0" smtClean="0"/>
              <a:t>All “critical operations” must be </a:t>
            </a:r>
            <a:r>
              <a:rPr lang="en-US" u="sng" dirty="0" smtClean="0"/>
              <a:t>effectively</a:t>
            </a:r>
            <a:r>
              <a:rPr lang="en-US" dirty="0" smtClean="0"/>
              <a:t> monitored by opposing factions</a:t>
            </a:r>
          </a:p>
          <a:p>
            <a:r>
              <a:rPr lang="en-US" dirty="0" smtClean="0"/>
              <a:t>A clear audit trail must exist so that results can be re-verified if/when needed</a:t>
            </a:r>
          </a:p>
          <a:p>
            <a:r>
              <a:rPr lang="en-US" dirty="0" smtClean="0"/>
              <a:t>Everything about elections should as transparent and public as possible – </a:t>
            </a:r>
            <a:r>
              <a:rPr lang="en-US" i="1" dirty="0" smtClean="0"/>
              <a:t>except</a:t>
            </a:r>
            <a:r>
              <a:rPr lang="en-US" dirty="0" smtClean="0"/>
              <a:t> how each voter voted</a:t>
            </a:r>
          </a:p>
        </p:txBody>
      </p:sp>
    </p:spTree>
    <p:extLst>
      <p:ext uri="{BB962C8B-B14F-4D97-AF65-F5344CB8AC3E}">
        <p14:creationId xmlns:p14="http://schemas.microsoft.com/office/powerpoint/2010/main" val="867209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020762"/>
          </a:xfrm>
        </p:spPr>
        <p:txBody>
          <a:bodyPr>
            <a:normAutofit/>
          </a:bodyPr>
          <a:lstStyle/>
          <a:p>
            <a:r>
              <a:rPr lang="en-US" b="1" u="sng" dirty="0" smtClean="0"/>
              <a:t>Registration</a:t>
            </a:r>
            <a:endParaRPr lang="en-US" b="1" u="sng" dirty="0"/>
          </a:p>
        </p:txBody>
      </p:sp>
      <p:sp>
        <p:nvSpPr>
          <p:cNvPr id="3" name="Content Placeholder 2"/>
          <p:cNvSpPr>
            <a:spLocks noGrp="1"/>
          </p:cNvSpPr>
          <p:nvPr>
            <p:ph idx="1"/>
          </p:nvPr>
        </p:nvSpPr>
        <p:spPr>
          <a:xfrm>
            <a:off x="457200" y="1295400"/>
            <a:ext cx="8229600" cy="5105400"/>
          </a:xfrm>
        </p:spPr>
        <p:txBody>
          <a:bodyPr/>
          <a:lstStyle/>
          <a:p>
            <a:pPr marL="0" indent="0">
              <a:buNone/>
            </a:pPr>
            <a:r>
              <a:rPr lang="en-US" dirty="0" smtClean="0"/>
              <a:t>Only qualified electors shall be registered.</a:t>
            </a:r>
          </a:p>
          <a:p>
            <a:r>
              <a:rPr lang="en-US" dirty="0" smtClean="0"/>
              <a:t>Verify citizenship</a:t>
            </a:r>
          </a:p>
          <a:p>
            <a:r>
              <a:rPr lang="en-US" dirty="0" smtClean="0"/>
              <a:t>Verify residency</a:t>
            </a:r>
          </a:p>
          <a:p>
            <a:r>
              <a:rPr lang="en-US" dirty="0" smtClean="0"/>
              <a:t>Registration rolls must be carefully purged annually for deceased electors and those who have moved elsewhere</a:t>
            </a:r>
          </a:p>
          <a:p>
            <a:r>
              <a:rPr lang="en-US" dirty="0" smtClean="0"/>
              <a:t>Electors must register far enough in advance of an election to permit verification of </a:t>
            </a:r>
            <a:r>
              <a:rPr lang="en-US" dirty="0" smtClean="0"/>
              <a:t>data (certainly no same-day registration)</a:t>
            </a:r>
            <a:endParaRPr lang="en-US" dirty="0"/>
          </a:p>
        </p:txBody>
      </p:sp>
    </p:spTree>
    <p:extLst>
      <p:ext uri="{BB962C8B-B14F-4D97-AF65-F5344CB8AC3E}">
        <p14:creationId xmlns:p14="http://schemas.microsoft.com/office/powerpoint/2010/main" val="1075654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smtClean="0"/>
              <a:t>Voting</a:t>
            </a:r>
            <a:endParaRPr lang="en-US" b="1" u="sng" dirty="0"/>
          </a:p>
        </p:txBody>
      </p:sp>
      <p:sp>
        <p:nvSpPr>
          <p:cNvPr id="3" name="Content Placeholder 2"/>
          <p:cNvSpPr>
            <a:spLocks noGrp="1"/>
          </p:cNvSpPr>
          <p:nvPr>
            <p:ph idx="1"/>
          </p:nvPr>
        </p:nvSpPr>
        <p:spPr>
          <a:xfrm>
            <a:off x="457200" y="1295400"/>
            <a:ext cx="8229600" cy="4953000"/>
          </a:xfrm>
        </p:spPr>
        <p:txBody>
          <a:bodyPr>
            <a:normAutofit fontScale="92500" lnSpcReduction="20000"/>
          </a:bodyPr>
          <a:lstStyle/>
          <a:p>
            <a:r>
              <a:rPr lang="en-US" dirty="0" smtClean="0"/>
              <a:t>Only registered electors shall be allowed to vote (and only once)</a:t>
            </a:r>
          </a:p>
          <a:p>
            <a:r>
              <a:rPr lang="en-US" dirty="0" smtClean="0"/>
              <a:t>Registered electors who make the effort to vote must not be impeded or intimidated</a:t>
            </a:r>
          </a:p>
          <a:p>
            <a:r>
              <a:rPr lang="en-US" dirty="0" smtClean="0"/>
              <a:t>There must be a durable (e.g., paper ballot) audit trail which forms the official representation of voters’ intents</a:t>
            </a:r>
          </a:p>
          <a:p>
            <a:r>
              <a:rPr lang="en-US" dirty="0" smtClean="0"/>
              <a:t>Complete ballot secrecy must be guaranteed</a:t>
            </a:r>
          </a:p>
          <a:p>
            <a:pPr marL="971550" lvl="1" indent="-514350">
              <a:buFont typeface="+mj-lt"/>
              <a:buAutoNum type="arabicPeriod"/>
            </a:pPr>
            <a:r>
              <a:rPr lang="en-US" dirty="0" smtClean="0"/>
              <a:t>If the voter wishes to keep how s/he voted secret, that must be possible</a:t>
            </a:r>
          </a:p>
          <a:p>
            <a:pPr marL="971550" lvl="1" indent="-514350">
              <a:buFont typeface="+mj-lt"/>
              <a:buAutoNum type="arabicPeriod"/>
            </a:pPr>
            <a:r>
              <a:rPr lang="en-US" dirty="0" smtClean="0"/>
              <a:t>If the voter wishes to prove to someone else how s/he voted, that must </a:t>
            </a:r>
            <a:r>
              <a:rPr lang="en-US" b="1" i="1" dirty="0" smtClean="0"/>
              <a:t>not</a:t>
            </a:r>
            <a:r>
              <a:rPr lang="en-US" dirty="0" smtClean="0"/>
              <a:t> be possible</a:t>
            </a:r>
            <a:endParaRPr lang="en-US" dirty="0"/>
          </a:p>
        </p:txBody>
      </p:sp>
    </p:spTree>
    <p:extLst>
      <p:ext uri="{BB962C8B-B14F-4D97-AF65-F5344CB8AC3E}">
        <p14:creationId xmlns:p14="http://schemas.microsoft.com/office/powerpoint/2010/main" val="2690080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Counting</a:t>
            </a:r>
            <a:endParaRPr lang="en-US" b="1" u="sng" dirty="0"/>
          </a:p>
        </p:txBody>
      </p:sp>
      <p:sp>
        <p:nvSpPr>
          <p:cNvPr id="3" name="Content Placeholder 2"/>
          <p:cNvSpPr>
            <a:spLocks noGrp="1"/>
          </p:cNvSpPr>
          <p:nvPr>
            <p:ph idx="1"/>
          </p:nvPr>
        </p:nvSpPr>
        <p:spPr/>
        <p:txBody>
          <a:bodyPr/>
          <a:lstStyle/>
          <a:p>
            <a:r>
              <a:rPr lang="en-US" dirty="0" smtClean="0"/>
              <a:t>Must be closely observable and verifiable by opposing factions</a:t>
            </a:r>
          </a:p>
          <a:p>
            <a:r>
              <a:rPr lang="en-US" dirty="0" smtClean="0"/>
              <a:t>Ballots must never be handled except jointly by representatives from opposing factions</a:t>
            </a:r>
          </a:p>
          <a:p>
            <a:r>
              <a:rPr lang="en-US" dirty="0" smtClean="0"/>
              <a:t>“Chain of custody” must be controlled and documented</a:t>
            </a:r>
            <a:endParaRPr lang="en-US" dirty="0"/>
          </a:p>
        </p:txBody>
      </p:sp>
    </p:spTree>
    <p:extLst>
      <p:ext uri="{BB962C8B-B14F-4D97-AF65-F5344CB8AC3E}">
        <p14:creationId xmlns:p14="http://schemas.microsoft.com/office/powerpoint/2010/main" val="1857597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Automation</a:t>
            </a:r>
            <a:endParaRPr lang="en-US" b="1" u="sng" dirty="0"/>
          </a:p>
        </p:txBody>
      </p:sp>
      <p:sp>
        <p:nvSpPr>
          <p:cNvPr id="3" name="Content Placeholder 2"/>
          <p:cNvSpPr>
            <a:spLocks noGrp="1"/>
          </p:cNvSpPr>
          <p:nvPr>
            <p:ph idx="1"/>
          </p:nvPr>
        </p:nvSpPr>
        <p:spPr/>
        <p:txBody>
          <a:bodyPr/>
          <a:lstStyle/>
          <a:p>
            <a:r>
              <a:rPr lang="en-US" dirty="0" smtClean="0"/>
              <a:t>No one can guarantee that a machine of at least the complexity of a paper stapler will work correctly 100% of the time!</a:t>
            </a:r>
          </a:p>
          <a:p>
            <a:r>
              <a:rPr lang="en-US" dirty="0" smtClean="0"/>
              <a:t>Therefore, each and every output of a machine must be verifiable (and should </a:t>
            </a:r>
            <a:r>
              <a:rPr lang="en-US" b="1" dirty="0" smtClean="0"/>
              <a:t>actually be verified</a:t>
            </a:r>
            <a:r>
              <a:rPr lang="en-US" dirty="0" smtClean="0"/>
              <a:t> as a part of normal procedure)</a:t>
            </a:r>
            <a:endParaRPr lang="en-US" dirty="0"/>
          </a:p>
        </p:txBody>
      </p:sp>
    </p:spTree>
    <p:extLst>
      <p:ext uri="{BB962C8B-B14F-4D97-AF65-F5344CB8AC3E}">
        <p14:creationId xmlns:p14="http://schemas.microsoft.com/office/powerpoint/2010/main" val="3822078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Extremely Important Consideration</a:t>
            </a:r>
            <a:endParaRPr lang="en-US" b="1" u="sng" dirty="0"/>
          </a:p>
        </p:txBody>
      </p:sp>
      <p:sp>
        <p:nvSpPr>
          <p:cNvPr id="3" name="Content Placeholder 2"/>
          <p:cNvSpPr>
            <a:spLocks noGrp="1"/>
          </p:cNvSpPr>
          <p:nvPr>
            <p:ph idx="1"/>
          </p:nvPr>
        </p:nvSpPr>
        <p:spPr>
          <a:xfrm>
            <a:off x="457200" y="1517516"/>
            <a:ext cx="8229600" cy="4608648"/>
          </a:xfrm>
        </p:spPr>
        <p:txBody>
          <a:bodyPr>
            <a:normAutofit fontScale="92500" lnSpcReduction="10000"/>
          </a:bodyPr>
          <a:lstStyle/>
          <a:p>
            <a:r>
              <a:rPr lang="en-US" dirty="0" smtClean="0"/>
              <a:t>It is very difficult to achieve the standards required for unimpeachable election integrity!</a:t>
            </a:r>
          </a:p>
          <a:p>
            <a:r>
              <a:rPr lang="en-US" dirty="0" smtClean="0"/>
              <a:t>That difficulty explodes exponentially with the number of people who are involved with critical operations and the time period over which the standards must be maintained.</a:t>
            </a:r>
          </a:p>
          <a:p>
            <a:r>
              <a:rPr lang="en-US" dirty="0" smtClean="0"/>
              <a:t>Therefore, all critical operations should be completed over the shortest possible time and only in locations where the necessary control and monitoring provisions can be strictly maintained.</a:t>
            </a:r>
            <a:endParaRPr lang="en-US" dirty="0"/>
          </a:p>
        </p:txBody>
      </p:sp>
    </p:spTree>
    <p:extLst>
      <p:ext uri="{BB962C8B-B14F-4D97-AF65-F5344CB8AC3E}">
        <p14:creationId xmlns:p14="http://schemas.microsoft.com/office/powerpoint/2010/main" val="2536480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u="sng" dirty="0" smtClean="0"/>
              <a:t>Do Elections Meet These Standards?</a:t>
            </a:r>
            <a:endParaRPr lang="en-US" b="1" u="sng" dirty="0"/>
          </a:p>
        </p:txBody>
      </p:sp>
      <p:sp>
        <p:nvSpPr>
          <p:cNvPr id="3" name="Content Placeholder 2"/>
          <p:cNvSpPr>
            <a:spLocks noGrp="1"/>
          </p:cNvSpPr>
          <p:nvPr>
            <p:ph idx="1"/>
          </p:nvPr>
        </p:nvSpPr>
        <p:spPr>
          <a:xfrm>
            <a:off x="457200" y="1342418"/>
            <a:ext cx="8229600" cy="4783746"/>
          </a:xfrm>
        </p:spPr>
        <p:txBody>
          <a:bodyPr/>
          <a:lstStyle/>
          <a:p>
            <a:r>
              <a:rPr lang="en-US" dirty="0" smtClean="0"/>
              <a:t>Old fashioned paper ballots hand-marked by voters in a private booth and hand-counted at a properly operated polling place do meet the standards, except possibly for weak voter ID.</a:t>
            </a:r>
          </a:p>
          <a:p>
            <a:r>
              <a:rPr lang="en-US" dirty="0" smtClean="0"/>
              <a:t>Modern changes have tended to </a:t>
            </a:r>
            <a:r>
              <a:rPr lang="en-US" u="sng" dirty="0" smtClean="0"/>
              <a:t>decrease</a:t>
            </a:r>
            <a:r>
              <a:rPr lang="en-US" dirty="0" smtClean="0"/>
              <a:t> </a:t>
            </a:r>
            <a:r>
              <a:rPr lang="en-US" dirty="0" smtClean="0"/>
              <a:t>election integrity</a:t>
            </a:r>
            <a:r>
              <a:rPr lang="en-US" dirty="0" smtClean="0"/>
              <a:t>.</a:t>
            </a:r>
          </a:p>
          <a:p>
            <a:r>
              <a:rPr lang="en-US" dirty="0" smtClean="0"/>
              <a:t>Mail-in voting destroys integrity.  There is no known way to maintain adequate election integrity with mail-in voting.  Period.</a:t>
            </a:r>
            <a:endParaRPr lang="en-US" dirty="0"/>
          </a:p>
        </p:txBody>
      </p:sp>
    </p:spTree>
    <p:extLst>
      <p:ext uri="{BB962C8B-B14F-4D97-AF65-F5344CB8AC3E}">
        <p14:creationId xmlns:p14="http://schemas.microsoft.com/office/powerpoint/2010/main" val="386576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How to Do Voter ID</a:t>
            </a:r>
            <a:endParaRPr lang="en-US" b="1" u="sng" dirty="0"/>
          </a:p>
        </p:txBody>
      </p:sp>
      <p:sp>
        <p:nvSpPr>
          <p:cNvPr id="3" name="Content Placeholder 2"/>
          <p:cNvSpPr>
            <a:spLocks noGrp="1"/>
          </p:cNvSpPr>
          <p:nvPr>
            <p:ph idx="1"/>
          </p:nvPr>
        </p:nvSpPr>
        <p:spPr>
          <a:xfrm>
            <a:off x="457200" y="1459150"/>
            <a:ext cx="8229600" cy="4667014"/>
          </a:xfrm>
        </p:spPr>
        <p:txBody>
          <a:bodyPr>
            <a:normAutofit lnSpcReduction="10000"/>
          </a:bodyPr>
          <a:lstStyle/>
          <a:p>
            <a:r>
              <a:rPr lang="en-US" dirty="0" smtClean="0"/>
              <a:t>Signature matching is terrible and cannot be relied upon.</a:t>
            </a:r>
          </a:p>
          <a:p>
            <a:r>
              <a:rPr lang="en-US" dirty="0" smtClean="0"/>
              <a:t>A photo-ID is simple, very good and preferred.</a:t>
            </a:r>
          </a:p>
          <a:p>
            <a:r>
              <a:rPr lang="en-US" dirty="0" smtClean="0"/>
              <a:t>With the switch to electronic poll books, </a:t>
            </a:r>
            <a:r>
              <a:rPr lang="en-US" dirty="0" smtClean="0"/>
              <a:t>another possibility is to </a:t>
            </a:r>
            <a:r>
              <a:rPr lang="en-US" dirty="0" smtClean="0"/>
              <a:t>just </a:t>
            </a:r>
            <a:r>
              <a:rPr lang="en-US" dirty="0" smtClean="0"/>
              <a:t>snap and file a photo of each voter each time s/he votes?  It’s easy and quick to make sure it’s the same person each election.  This places no burden at all upon the voter.</a:t>
            </a:r>
            <a:endParaRPr lang="en-US" dirty="0"/>
          </a:p>
        </p:txBody>
      </p:sp>
    </p:spTree>
    <p:extLst>
      <p:ext uri="{BB962C8B-B14F-4D97-AF65-F5344CB8AC3E}">
        <p14:creationId xmlns:p14="http://schemas.microsoft.com/office/powerpoint/2010/main" val="3235467685"/>
      </p:ext>
    </p:extLst>
  </p:cSld>
  <p:clrMapOvr>
    <a:masterClrMapping/>
  </p:clrMapOvr>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3395</TotalTime>
  <Words>903</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Guided Discussion Series   Election Integrity  Voters must be able to implicitly trust all election results.   Guide: Roy Minet</vt:lpstr>
      <vt:lpstr> Requirements for Airtight Integrity</vt:lpstr>
      <vt:lpstr>Registration</vt:lpstr>
      <vt:lpstr>Voting</vt:lpstr>
      <vt:lpstr>Counting</vt:lpstr>
      <vt:lpstr>Automation</vt:lpstr>
      <vt:lpstr>Extremely Important Consideration</vt:lpstr>
      <vt:lpstr>Do Elections Meet These Standards?</vt:lpstr>
      <vt:lpstr>How to Do Voter ID</vt:lpstr>
      <vt:lpstr>What’s Wrong With Mail-in Voting?</vt:lpstr>
      <vt:lpstr>Recommendations</vt:lpstr>
      <vt:lpstr>Who Should Vote?</vt:lpstr>
      <vt:lpstr>Voter Qualification Tests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Minet</dc:creator>
  <cp:lastModifiedBy>Roy Minet</cp:lastModifiedBy>
  <cp:revision>332</cp:revision>
  <dcterms:created xsi:type="dcterms:W3CDTF">2020-06-05T20:43:15Z</dcterms:created>
  <dcterms:modified xsi:type="dcterms:W3CDTF">2022-08-01T21:03:31Z</dcterms:modified>
</cp:coreProperties>
</file>