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76" r:id="rId11"/>
    <p:sldId id="277" r:id="rId12"/>
    <p:sldId id="265" r:id="rId13"/>
    <p:sldId id="266" r:id="rId14"/>
    <p:sldId id="275" r:id="rId15"/>
    <p:sldId id="267" r:id="rId16"/>
    <p:sldId id="268" r:id="rId17"/>
    <p:sldId id="269" r:id="rId18"/>
    <p:sldId id="270" r:id="rId19"/>
    <p:sldId id="271" r:id="rId20"/>
    <p:sldId id="272" r:id="rId21"/>
    <p:sldId id="273" r:id="rId22"/>
    <p:sldId id="274"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52" autoAdjust="0"/>
    <p:restoredTop sz="94588" autoAdjust="0"/>
  </p:normalViewPr>
  <p:slideViewPr>
    <p:cSldViewPr>
      <p:cViewPr varScale="1">
        <p:scale>
          <a:sx n="98" d="100"/>
          <a:sy n="98" d="100"/>
        </p:scale>
        <p:origin x="-330" y="-9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5.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B1C78D7-8398-4950-9423-A0548262AE59}" type="datetimeFigureOut">
              <a:rPr lang="en-US" smtClean="0"/>
              <a:t>11/16/2022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056B16-EEBA-4BFB-AC4E-D7DC76044C39}" type="slidenum">
              <a:rPr lang="en-US" smtClean="0"/>
              <a:t>‹#›</a:t>
            </a:fld>
            <a:endParaRPr lang="en-US"/>
          </a:p>
        </p:txBody>
      </p:sp>
    </p:spTree>
    <p:extLst>
      <p:ext uri="{BB962C8B-B14F-4D97-AF65-F5344CB8AC3E}">
        <p14:creationId xmlns:p14="http://schemas.microsoft.com/office/powerpoint/2010/main" val="14265949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B1C78D7-8398-4950-9423-A0548262AE59}" type="datetimeFigureOut">
              <a:rPr lang="en-US" smtClean="0"/>
              <a:t>11/16/2022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056B16-EEBA-4BFB-AC4E-D7DC76044C39}" type="slidenum">
              <a:rPr lang="en-US" smtClean="0"/>
              <a:t>‹#›</a:t>
            </a:fld>
            <a:endParaRPr lang="en-US"/>
          </a:p>
        </p:txBody>
      </p:sp>
    </p:spTree>
    <p:extLst>
      <p:ext uri="{BB962C8B-B14F-4D97-AF65-F5344CB8AC3E}">
        <p14:creationId xmlns:p14="http://schemas.microsoft.com/office/powerpoint/2010/main" val="26430560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B1C78D7-8398-4950-9423-A0548262AE59}" type="datetimeFigureOut">
              <a:rPr lang="en-US" smtClean="0"/>
              <a:t>11/16/2022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056B16-EEBA-4BFB-AC4E-D7DC76044C39}" type="slidenum">
              <a:rPr lang="en-US" smtClean="0"/>
              <a:t>‹#›</a:t>
            </a:fld>
            <a:endParaRPr lang="en-US"/>
          </a:p>
        </p:txBody>
      </p:sp>
    </p:spTree>
    <p:extLst>
      <p:ext uri="{BB962C8B-B14F-4D97-AF65-F5344CB8AC3E}">
        <p14:creationId xmlns:p14="http://schemas.microsoft.com/office/powerpoint/2010/main" val="19506475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B1C78D7-8398-4950-9423-A0548262AE59}" type="datetimeFigureOut">
              <a:rPr lang="en-US" smtClean="0"/>
              <a:t>11/16/2022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056B16-EEBA-4BFB-AC4E-D7DC76044C39}" type="slidenum">
              <a:rPr lang="en-US" smtClean="0"/>
              <a:t>‹#›</a:t>
            </a:fld>
            <a:endParaRPr lang="en-US"/>
          </a:p>
        </p:txBody>
      </p:sp>
    </p:spTree>
    <p:extLst>
      <p:ext uri="{BB962C8B-B14F-4D97-AF65-F5344CB8AC3E}">
        <p14:creationId xmlns:p14="http://schemas.microsoft.com/office/powerpoint/2010/main" val="1484723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B1C78D7-8398-4950-9423-A0548262AE59}" type="datetimeFigureOut">
              <a:rPr lang="en-US" smtClean="0"/>
              <a:t>11/16/2022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056B16-EEBA-4BFB-AC4E-D7DC76044C39}" type="slidenum">
              <a:rPr lang="en-US" smtClean="0"/>
              <a:t>‹#›</a:t>
            </a:fld>
            <a:endParaRPr lang="en-US"/>
          </a:p>
        </p:txBody>
      </p:sp>
    </p:spTree>
    <p:extLst>
      <p:ext uri="{BB962C8B-B14F-4D97-AF65-F5344CB8AC3E}">
        <p14:creationId xmlns:p14="http://schemas.microsoft.com/office/powerpoint/2010/main" val="9942429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B1C78D7-8398-4950-9423-A0548262AE59}" type="datetimeFigureOut">
              <a:rPr lang="en-US" smtClean="0"/>
              <a:t>11/16/2022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056B16-EEBA-4BFB-AC4E-D7DC76044C39}" type="slidenum">
              <a:rPr lang="en-US" smtClean="0"/>
              <a:t>‹#›</a:t>
            </a:fld>
            <a:endParaRPr lang="en-US"/>
          </a:p>
        </p:txBody>
      </p:sp>
    </p:spTree>
    <p:extLst>
      <p:ext uri="{BB962C8B-B14F-4D97-AF65-F5344CB8AC3E}">
        <p14:creationId xmlns:p14="http://schemas.microsoft.com/office/powerpoint/2010/main" val="1176930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B1C78D7-8398-4950-9423-A0548262AE59}" type="datetimeFigureOut">
              <a:rPr lang="en-US" smtClean="0"/>
              <a:t>11/16/2022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8056B16-EEBA-4BFB-AC4E-D7DC76044C39}" type="slidenum">
              <a:rPr lang="en-US" smtClean="0"/>
              <a:t>‹#›</a:t>
            </a:fld>
            <a:endParaRPr lang="en-US"/>
          </a:p>
        </p:txBody>
      </p:sp>
    </p:spTree>
    <p:extLst>
      <p:ext uri="{BB962C8B-B14F-4D97-AF65-F5344CB8AC3E}">
        <p14:creationId xmlns:p14="http://schemas.microsoft.com/office/powerpoint/2010/main" val="26981557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B1C78D7-8398-4950-9423-A0548262AE59}" type="datetimeFigureOut">
              <a:rPr lang="en-US" smtClean="0"/>
              <a:t>11/16/2022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8056B16-EEBA-4BFB-AC4E-D7DC76044C39}" type="slidenum">
              <a:rPr lang="en-US" smtClean="0"/>
              <a:t>‹#›</a:t>
            </a:fld>
            <a:endParaRPr lang="en-US"/>
          </a:p>
        </p:txBody>
      </p:sp>
    </p:spTree>
    <p:extLst>
      <p:ext uri="{BB962C8B-B14F-4D97-AF65-F5344CB8AC3E}">
        <p14:creationId xmlns:p14="http://schemas.microsoft.com/office/powerpoint/2010/main" val="40896103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B1C78D7-8398-4950-9423-A0548262AE59}" type="datetimeFigureOut">
              <a:rPr lang="en-US" smtClean="0"/>
              <a:t>11/16/2022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8056B16-EEBA-4BFB-AC4E-D7DC76044C39}" type="slidenum">
              <a:rPr lang="en-US" smtClean="0"/>
              <a:t>‹#›</a:t>
            </a:fld>
            <a:endParaRPr lang="en-US"/>
          </a:p>
        </p:txBody>
      </p:sp>
    </p:spTree>
    <p:extLst>
      <p:ext uri="{BB962C8B-B14F-4D97-AF65-F5344CB8AC3E}">
        <p14:creationId xmlns:p14="http://schemas.microsoft.com/office/powerpoint/2010/main" val="976179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B1C78D7-8398-4950-9423-A0548262AE59}" type="datetimeFigureOut">
              <a:rPr lang="en-US" smtClean="0"/>
              <a:t>11/16/2022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056B16-EEBA-4BFB-AC4E-D7DC76044C39}" type="slidenum">
              <a:rPr lang="en-US" smtClean="0"/>
              <a:t>‹#›</a:t>
            </a:fld>
            <a:endParaRPr lang="en-US"/>
          </a:p>
        </p:txBody>
      </p:sp>
    </p:spTree>
    <p:extLst>
      <p:ext uri="{BB962C8B-B14F-4D97-AF65-F5344CB8AC3E}">
        <p14:creationId xmlns:p14="http://schemas.microsoft.com/office/powerpoint/2010/main" val="19844478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B1C78D7-8398-4950-9423-A0548262AE59}" type="datetimeFigureOut">
              <a:rPr lang="en-US" smtClean="0"/>
              <a:t>11/16/2022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056B16-EEBA-4BFB-AC4E-D7DC76044C39}" type="slidenum">
              <a:rPr lang="en-US" smtClean="0"/>
              <a:t>‹#›</a:t>
            </a:fld>
            <a:endParaRPr lang="en-US"/>
          </a:p>
        </p:txBody>
      </p:sp>
    </p:spTree>
    <p:extLst>
      <p:ext uri="{BB962C8B-B14F-4D97-AF65-F5344CB8AC3E}">
        <p14:creationId xmlns:p14="http://schemas.microsoft.com/office/powerpoint/2010/main" val="8003942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B1C78D7-8398-4950-9423-A0548262AE59}" type="datetimeFigureOut">
              <a:rPr lang="en-US" smtClean="0"/>
              <a:t>11/16/2022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056B16-EEBA-4BFB-AC4E-D7DC76044C39}" type="slidenum">
              <a:rPr lang="en-US" smtClean="0"/>
              <a:t>‹#›</a:t>
            </a:fld>
            <a:endParaRPr lang="en-US"/>
          </a:p>
        </p:txBody>
      </p:sp>
    </p:spTree>
    <p:extLst>
      <p:ext uri="{BB962C8B-B14F-4D97-AF65-F5344CB8AC3E}">
        <p14:creationId xmlns:p14="http://schemas.microsoft.com/office/powerpoint/2010/main" val="226990412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7.xml"/><Relationship Id="rId1" Type="http://schemas.openxmlformats.org/officeDocument/2006/relationships/vmlDrawing" Target="../drawings/vmlDrawing2.vml"/><Relationship Id="rId4" Type="http://schemas.openxmlformats.org/officeDocument/2006/relationships/image" Target="../media/image2.emf"/></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7.xml"/><Relationship Id="rId1" Type="http://schemas.openxmlformats.org/officeDocument/2006/relationships/vmlDrawing" Target="../drawings/vmlDrawing3.vml"/><Relationship Id="rId4" Type="http://schemas.openxmlformats.org/officeDocument/2006/relationships/image" Target="../media/image3.emf"/></Relationships>
</file>

<file path=ppt/slides/_rels/slide18.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7.xml"/><Relationship Id="rId1" Type="http://schemas.openxmlformats.org/officeDocument/2006/relationships/vmlDrawing" Target="../drawings/vmlDrawing4.vml"/><Relationship Id="rId4" Type="http://schemas.openxmlformats.org/officeDocument/2006/relationships/image" Target="../media/image4.emf"/></Relationships>
</file>

<file path=ppt/slides/_rels/slide19.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7.xml"/><Relationship Id="rId1" Type="http://schemas.openxmlformats.org/officeDocument/2006/relationships/vmlDrawing" Target="../drawings/vmlDrawing5.vml"/><Relationship Id="rId4" Type="http://schemas.openxmlformats.org/officeDocument/2006/relationships/image" Target="../media/image5.e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57200"/>
            <a:ext cx="7772400" cy="5410200"/>
          </a:xfrm>
        </p:spPr>
        <p:txBody>
          <a:bodyPr>
            <a:normAutofit/>
          </a:bodyPr>
          <a:lstStyle/>
          <a:p>
            <a:r>
              <a:rPr lang="en-US" b="1" dirty="0" smtClean="0"/>
              <a:t>Guided Discussion Series</a:t>
            </a:r>
            <a:br>
              <a:rPr lang="en-US" b="1" dirty="0" smtClean="0"/>
            </a:br>
            <a:r>
              <a:rPr lang="en-US" sz="2400" b="1" dirty="0" smtClean="0"/>
              <a:t/>
            </a:r>
            <a:br>
              <a:rPr lang="en-US" sz="2400" b="1" dirty="0" smtClean="0"/>
            </a:br>
            <a:r>
              <a:rPr lang="en-US" sz="2400" b="1" dirty="0"/>
              <a:t/>
            </a:r>
            <a:br>
              <a:rPr lang="en-US" sz="2400" b="1" dirty="0"/>
            </a:br>
            <a:r>
              <a:rPr lang="en-US" sz="6600" b="1" u="sng" dirty="0" smtClean="0"/>
              <a:t>Election Functionality </a:t>
            </a:r>
            <a:br>
              <a:rPr lang="en-US" sz="6600" b="1" u="sng" dirty="0" smtClean="0"/>
            </a:br>
            <a:r>
              <a:rPr lang="en-US" sz="4000" b="1" dirty="0" smtClean="0"/>
              <a:t>Elections are NOT working well!  Four problems need to be fixed.</a:t>
            </a:r>
            <a:r>
              <a:rPr lang="en-US" b="1" dirty="0" smtClean="0"/>
              <a:t/>
            </a:r>
            <a:br>
              <a:rPr lang="en-US" b="1" dirty="0" smtClean="0"/>
            </a:br>
            <a:r>
              <a:rPr lang="en-US" sz="2400" b="1" dirty="0" smtClean="0"/>
              <a:t/>
            </a:r>
            <a:br>
              <a:rPr lang="en-US" sz="2400" b="1" dirty="0" smtClean="0"/>
            </a:br>
            <a:r>
              <a:rPr lang="en-US" sz="2400" b="1" dirty="0"/>
              <a:t/>
            </a:r>
            <a:br>
              <a:rPr lang="en-US" sz="2400" b="1" dirty="0"/>
            </a:br>
            <a:r>
              <a:rPr lang="en-US" b="1" dirty="0" smtClean="0"/>
              <a:t>Guide: Roy Minet</a:t>
            </a:r>
            <a:endParaRPr lang="en-US" b="1" dirty="0"/>
          </a:p>
        </p:txBody>
      </p:sp>
      <p:sp>
        <p:nvSpPr>
          <p:cNvPr id="3" name="Subtitle 2"/>
          <p:cNvSpPr>
            <a:spLocks noGrp="1"/>
          </p:cNvSpPr>
          <p:nvPr>
            <p:ph type="subTitle" idx="1"/>
          </p:nvPr>
        </p:nvSpPr>
        <p:spPr>
          <a:xfrm>
            <a:off x="1371600" y="5715000"/>
            <a:ext cx="6400800" cy="457200"/>
          </a:xfrm>
        </p:spPr>
        <p:txBody>
          <a:bodyPr>
            <a:normAutofit fontScale="92500" lnSpcReduction="20000"/>
          </a:bodyPr>
          <a:lstStyle/>
          <a:p>
            <a:endParaRPr lang="en-US" dirty="0"/>
          </a:p>
        </p:txBody>
      </p:sp>
    </p:spTree>
    <p:extLst>
      <p:ext uri="{BB962C8B-B14F-4D97-AF65-F5344CB8AC3E}">
        <p14:creationId xmlns:p14="http://schemas.microsoft.com/office/powerpoint/2010/main" val="127346187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Citizens’ Commission Problems</a:t>
            </a:r>
            <a:endParaRPr lang="en-US" b="1" u="sng" dirty="0"/>
          </a:p>
        </p:txBody>
      </p:sp>
      <p:sp>
        <p:nvSpPr>
          <p:cNvPr id="3" name="Content Placeholder 2"/>
          <p:cNvSpPr>
            <a:spLocks noGrp="1"/>
          </p:cNvSpPr>
          <p:nvPr>
            <p:ph idx="1"/>
          </p:nvPr>
        </p:nvSpPr>
        <p:spPr/>
        <p:txBody>
          <a:bodyPr/>
          <a:lstStyle/>
          <a:p>
            <a:r>
              <a:rPr lang="en-US" dirty="0" smtClean="0"/>
              <a:t>No one intelligent enough to draw districts is completely unbiased.</a:t>
            </a:r>
          </a:p>
          <a:p>
            <a:r>
              <a:rPr lang="en-US" dirty="0" smtClean="0"/>
              <a:t>Selection of members is problematic.</a:t>
            </a:r>
          </a:p>
          <a:p>
            <a:r>
              <a:rPr lang="en-US" dirty="0" smtClean="0"/>
              <a:t>Protection from “influence” is impossible.</a:t>
            </a:r>
          </a:p>
          <a:p>
            <a:r>
              <a:rPr lang="en-US" dirty="0" smtClean="0"/>
              <a:t>Little to no transparency.</a:t>
            </a:r>
          </a:p>
          <a:p>
            <a:r>
              <a:rPr lang="en-US" dirty="0" smtClean="0"/>
              <a:t>Why make a group of new people reinvent the “redistricting wheel” every 10 years?</a:t>
            </a:r>
            <a:endParaRPr lang="en-US" dirty="0"/>
          </a:p>
        </p:txBody>
      </p:sp>
    </p:spTree>
    <p:extLst>
      <p:ext uri="{BB962C8B-B14F-4D97-AF65-F5344CB8AC3E}">
        <p14:creationId xmlns:p14="http://schemas.microsoft.com/office/powerpoint/2010/main" val="21514322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89038"/>
          </a:xfrm>
        </p:spPr>
        <p:txBody>
          <a:bodyPr>
            <a:normAutofit fontScale="90000"/>
          </a:bodyPr>
          <a:lstStyle/>
          <a:p>
            <a:r>
              <a:rPr lang="en-US" b="1" u="sng" dirty="0" smtClean="0"/>
              <a:t>Keeping COIs Together </a:t>
            </a:r>
            <a:r>
              <a:rPr lang="en-US" b="1" i="1" u="sng" dirty="0" smtClean="0"/>
              <a:t>Is</a:t>
            </a:r>
            <a:r>
              <a:rPr lang="en-US" b="1" u="sng" dirty="0" smtClean="0"/>
              <a:t> Gerrymandering!</a:t>
            </a:r>
            <a:endParaRPr lang="en-US" b="1" u="sng" dirty="0"/>
          </a:p>
        </p:txBody>
      </p:sp>
      <p:sp>
        <p:nvSpPr>
          <p:cNvPr id="3" name="Content Placeholder 2"/>
          <p:cNvSpPr>
            <a:spLocks noGrp="1"/>
          </p:cNvSpPr>
          <p:nvPr>
            <p:ph idx="1"/>
          </p:nvPr>
        </p:nvSpPr>
        <p:spPr>
          <a:xfrm>
            <a:off x="457200" y="1524000"/>
            <a:ext cx="8229600" cy="4953000"/>
          </a:xfrm>
        </p:spPr>
        <p:txBody>
          <a:bodyPr>
            <a:normAutofit fontScale="92500" lnSpcReduction="20000"/>
          </a:bodyPr>
          <a:lstStyle/>
          <a:p>
            <a:r>
              <a:rPr lang="en-US" dirty="0" smtClean="0"/>
              <a:t>Who’s definition of COI would be used???</a:t>
            </a:r>
          </a:p>
          <a:p>
            <a:r>
              <a:rPr lang="en-US" dirty="0" smtClean="0"/>
              <a:t>The only reason to keep COIs together would be so they can elect a representative who “truly represents their interests.”</a:t>
            </a:r>
          </a:p>
          <a:p>
            <a:r>
              <a:rPr lang="en-US" dirty="0" smtClean="0"/>
              <a:t>In order to do that, the COI faction must have a majority so they can outvote the minority of any other faction(s).</a:t>
            </a:r>
          </a:p>
          <a:p>
            <a:r>
              <a:rPr lang="en-US" dirty="0" smtClean="0"/>
              <a:t>But that is precisely the definition of gerrymandering!</a:t>
            </a:r>
          </a:p>
          <a:p>
            <a:r>
              <a:rPr lang="en-US" dirty="0" smtClean="0"/>
              <a:t>(COIs are presumed to coincide with political boundaries from which arises the notion that political entities should not be split.)</a:t>
            </a:r>
            <a:endParaRPr lang="en-US" dirty="0"/>
          </a:p>
        </p:txBody>
      </p:sp>
    </p:spTree>
    <p:extLst>
      <p:ext uri="{BB962C8B-B14F-4D97-AF65-F5344CB8AC3E}">
        <p14:creationId xmlns:p14="http://schemas.microsoft.com/office/powerpoint/2010/main" val="30080818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Correctly Stated Objective</a:t>
            </a:r>
            <a:endParaRPr lang="en-US" b="1" u="sng" dirty="0"/>
          </a:p>
        </p:txBody>
      </p:sp>
      <p:sp>
        <p:nvSpPr>
          <p:cNvPr id="3" name="Content Placeholder 2"/>
          <p:cNvSpPr>
            <a:spLocks noGrp="1"/>
          </p:cNvSpPr>
          <p:nvPr>
            <p:ph idx="1"/>
          </p:nvPr>
        </p:nvSpPr>
        <p:spPr>
          <a:xfrm>
            <a:off x="457200" y="1447800"/>
            <a:ext cx="8229600" cy="4953000"/>
          </a:xfrm>
        </p:spPr>
        <p:txBody>
          <a:bodyPr>
            <a:normAutofit fontScale="92500"/>
          </a:bodyPr>
          <a:lstStyle/>
          <a:p>
            <a:pPr marL="0" indent="0">
              <a:buNone/>
            </a:pPr>
            <a:r>
              <a:rPr lang="en-US" dirty="0" smtClean="0"/>
              <a:t>Electoral districts must be </a:t>
            </a:r>
            <a:r>
              <a:rPr lang="en-US" b="1" dirty="0" smtClean="0"/>
              <a:t>impartially</a:t>
            </a:r>
            <a:r>
              <a:rPr lang="en-US" dirty="0" smtClean="0"/>
              <a:t> drawn (not confer any </a:t>
            </a:r>
            <a:r>
              <a:rPr lang="en-US" u="sng" dirty="0" smtClean="0"/>
              <a:t>systematic</a:t>
            </a:r>
            <a:r>
              <a:rPr lang="en-US" dirty="0" smtClean="0"/>
              <a:t> advantage to </a:t>
            </a:r>
            <a:r>
              <a:rPr lang="en-US" u="sng" dirty="0" smtClean="0"/>
              <a:t>any</a:t>
            </a:r>
            <a:r>
              <a:rPr lang="en-US" dirty="0" smtClean="0"/>
              <a:t> faction).</a:t>
            </a:r>
          </a:p>
          <a:p>
            <a:r>
              <a:rPr lang="en-US" dirty="0" smtClean="0"/>
              <a:t>Voter registration, voting history, racial/ethnic population cannot </a:t>
            </a:r>
            <a:r>
              <a:rPr lang="en-US" u="sng" dirty="0" smtClean="0"/>
              <a:t>ever</a:t>
            </a:r>
            <a:r>
              <a:rPr lang="en-US" dirty="0" smtClean="0"/>
              <a:t> be considered.</a:t>
            </a:r>
          </a:p>
          <a:p>
            <a:r>
              <a:rPr lang="en-US" dirty="0" smtClean="0"/>
              <a:t>Only population and geographic or political boundaries can be considered.</a:t>
            </a:r>
          </a:p>
          <a:p>
            <a:r>
              <a:rPr lang="en-US" dirty="0" smtClean="0"/>
              <a:t>Instead of re-inventing the wheel every 10 years, why not write down a guaranteed-to-be-impartial procedure for drawing districts that could be followed either by people or by a computer?</a:t>
            </a:r>
            <a:endParaRPr lang="en-US" dirty="0"/>
          </a:p>
        </p:txBody>
      </p:sp>
    </p:spTree>
    <p:extLst>
      <p:ext uri="{BB962C8B-B14F-4D97-AF65-F5344CB8AC3E}">
        <p14:creationId xmlns:p14="http://schemas.microsoft.com/office/powerpoint/2010/main" val="332687825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smtClean="0"/>
              <a:t>The Precinct-Preserving </a:t>
            </a:r>
            <a:r>
              <a:rPr lang="en-US" b="1" u="sng" dirty="0" err="1" smtClean="0"/>
              <a:t>Splitline</a:t>
            </a:r>
            <a:r>
              <a:rPr lang="en-US" b="1" u="sng" dirty="0"/>
              <a:t/>
            </a:r>
            <a:br>
              <a:rPr lang="en-US" b="1" u="sng" dirty="0"/>
            </a:br>
            <a:r>
              <a:rPr lang="en-US" b="1" u="sng" dirty="0" smtClean="0"/>
              <a:t>(PPS) Procedure</a:t>
            </a:r>
            <a:endParaRPr lang="en-US" b="1" u="sng" dirty="0"/>
          </a:p>
        </p:txBody>
      </p:sp>
      <p:sp>
        <p:nvSpPr>
          <p:cNvPr id="3" name="Content Placeholder 2"/>
          <p:cNvSpPr>
            <a:spLocks noGrp="1"/>
          </p:cNvSpPr>
          <p:nvPr>
            <p:ph idx="1"/>
          </p:nvPr>
        </p:nvSpPr>
        <p:spPr>
          <a:xfrm>
            <a:off x="457200" y="1600200"/>
            <a:ext cx="8229600" cy="4953000"/>
          </a:xfrm>
        </p:spPr>
        <p:txBody>
          <a:bodyPr>
            <a:normAutofit fontScale="92500" lnSpcReduction="20000"/>
          </a:bodyPr>
          <a:lstStyle/>
          <a:p>
            <a:r>
              <a:rPr lang="en-US" dirty="0" smtClean="0"/>
              <a:t>PPS can impartially draw any number </a:t>
            </a:r>
            <a:r>
              <a:rPr lang="en-US" dirty="0" smtClean="0"/>
              <a:t>of compact </a:t>
            </a:r>
            <a:r>
              <a:rPr lang="en-US" dirty="0" smtClean="0"/>
              <a:t>equal-population districts inside any closed geographical boundary </a:t>
            </a:r>
            <a:r>
              <a:rPr lang="en-US" dirty="0" smtClean="0"/>
              <a:t>(</a:t>
            </a:r>
            <a:r>
              <a:rPr lang="en-US" dirty="0" smtClean="0"/>
              <a:t>i.e</a:t>
            </a:r>
            <a:r>
              <a:rPr lang="en-US" dirty="0" smtClean="0"/>
              <a:t>. </a:t>
            </a:r>
            <a:r>
              <a:rPr lang="en-US" dirty="0" smtClean="0"/>
              <a:t>any state).</a:t>
            </a:r>
          </a:p>
          <a:p>
            <a:r>
              <a:rPr lang="en-US" dirty="0"/>
              <a:t>O</a:t>
            </a:r>
            <a:r>
              <a:rPr lang="en-US" dirty="0" smtClean="0"/>
              <a:t>nly population and geographic/political boundary data are used.</a:t>
            </a:r>
          </a:p>
          <a:p>
            <a:r>
              <a:rPr lang="en-US" dirty="0" smtClean="0"/>
              <a:t>PPS might divide any or all political entities, but will never divide the smallest, which are voting precincts </a:t>
            </a:r>
            <a:r>
              <a:rPr lang="en-US" dirty="0" smtClean="0"/>
              <a:t>(would be very </a:t>
            </a:r>
            <a:r>
              <a:rPr lang="en-US" dirty="0" smtClean="0"/>
              <a:t>disruptive to counties).</a:t>
            </a:r>
          </a:p>
          <a:p>
            <a:r>
              <a:rPr lang="en-US" dirty="0" smtClean="0"/>
              <a:t>PPS can be followed by people, but why not use a computer and have redistricting done half an hour after new population numbers are available?</a:t>
            </a:r>
          </a:p>
        </p:txBody>
      </p:sp>
    </p:spTree>
    <p:extLst>
      <p:ext uri="{BB962C8B-B14F-4D97-AF65-F5344CB8AC3E}">
        <p14:creationId xmlns:p14="http://schemas.microsoft.com/office/powerpoint/2010/main" val="107641023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endParaRPr lang="en-US" dirty="0"/>
          </a:p>
        </p:txBody>
      </p:sp>
      <p:sp>
        <p:nvSpPr>
          <p:cNvPr id="3" name="Content Placeholder 2"/>
          <p:cNvSpPr>
            <a:spLocks noGrp="1"/>
          </p:cNvSpPr>
          <p:nvPr>
            <p:ph idx="1"/>
          </p:nvPr>
        </p:nvSpPr>
        <p:spPr>
          <a:xfrm>
            <a:off x="457200" y="1143000"/>
            <a:ext cx="8229600" cy="4983163"/>
          </a:xfrm>
        </p:spPr>
        <p:txBody>
          <a:bodyPr/>
          <a:lstStyle/>
          <a:p>
            <a:pPr marL="0" indent="0">
              <a:buNone/>
            </a:pPr>
            <a:r>
              <a:rPr lang="en-US" dirty="0" smtClean="0"/>
              <a:t>Suppose PA had two congressional districts.  How would you draw them?</a:t>
            </a:r>
          </a:p>
          <a:p>
            <a:pPr marL="0" indent="0">
              <a:buNone/>
            </a:pPr>
            <a:endParaRPr lang="en-US" dirty="0" smtClean="0"/>
          </a:p>
          <a:p>
            <a:pPr marL="0" indent="0">
              <a:buNone/>
            </a:pPr>
            <a:r>
              <a:rPr lang="en-US" dirty="0" smtClean="0"/>
              <a:t>How about three districts?</a:t>
            </a:r>
          </a:p>
          <a:p>
            <a:pPr marL="0" indent="0">
              <a:buNone/>
            </a:pPr>
            <a:endParaRPr lang="en-US" dirty="0" smtClean="0"/>
          </a:p>
          <a:p>
            <a:pPr marL="0" indent="0">
              <a:buNone/>
            </a:pPr>
            <a:r>
              <a:rPr lang="en-US" dirty="0" smtClean="0"/>
              <a:t>How about four?</a:t>
            </a:r>
            <a:endParaRPr lang="en-US" dirty="0"/>
          </a:p>
        </p:txBody>
      </p:sp>
    </p:spTree>
    <p:extLst>
      <p:ext uri="{BB962C8B-B14F-4D97-AF65-F5344CB8AC3E}">
        <p14:creationId xmlns:p14="http://schemas.microsoft.com/office/powerpoint/2010/main" val="17053064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p:cNvGraphicFramePr>
            <a:graphicFrameLocks noChangeAspect="1"/>
          </p:cNvGraphicFramePr>
          <p:nvPr>
            <p:extLst>
              <p:ext uri="{D42A27DB-BD31-4B8C-83A1-F6EECF244321}">
                <p14:modId xmlns:p14="http://schemas.microsoft.com/office/powerpoint/2010/main" val="2202416067"/>
              </p:ext>
            </p:extLst>
          </p:nvPr>
        </p:nvGraphicFramePr>
        <p:xfrm>
          <a:off x="228600" y="304800"/>
          <a:ext cx="8686800" cy="6324600"/>
        </p:xfrm>
        <a:graphic>
          <a:graphicData uri="http://schemas.openxmlformats.org/presentationml/2006/ole">
            <mc:AlternateContent xmlns:mc="http://schemas.openxmlformats.org/markup-compatibility/2006">
              <mc:Choice xmlns:v="urn:schemas-microsoft-com:vml" Requires="v">
                <p:oleObj spid="_x0000_s1057" name="Acrobat Document" r:id="rId3" imgW="7543710" imgH="5829060" progId="Acrobat.Document.DC">
                  <p:embed/>
                </p:oleObj>
              </mc:Choice>
              <mc:Fallback>
                <p:oleObj name="Acrobat Document" r:id="rId3" imgW="7543710" imgH="5829060" progId="Acrobat.Document.DC">
                  <p:embed/>
                  <p:pic>
                    <p:nvPicPr>
                      <p:cNvPr id="0" name=""/>
                      <p:cNvPicPr/>
                      <p:nvPr/>
                    </p:nvPicPr>
                    <p:blipFill>
                      <a:blip r:embed="rId4"/>
                      <a:stretch>
                        <a:fillRect/>
                      </a:stretch>
                    </p:blipFill>
                    <p:spPr>
                      <a:xfrm>
                        <a:off x="228600" y="304800"/>
                        <a:ext cx="8686800" cy="6324600"/>
                      </a:xfrm>
                      <a:prstGeom prst="rect">
                        <a:avLst/>
                      </a:prstGeom>
                    </p:spPr>
                  </p:pic>
                </p:oleObj>
              </mc:Fallback>
            </mc:AlternateContent>
          </a:graphicData>
        </a:graphic>
      </p:graphicFrame>
    </p:spTree>
    <p:extLst>
      <p:ext uri="{BB962C8B-B14F-4D97-AF65-F5344CB8AC3E}">
        <p14:creationId xmlns:p14="http://schemas.microsoft.com/office/powerpoint/2010/main" val="204127379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p:cNvGraphicFramePr>
            <a:graphicFrameLocks noChangeAspect="1"/>
          </p:cNvGraphicFramePr>
          <p:nvPr>
            <p:extLst>
              <p:ext uri="{D42A27DB-BD31-4B8C-83A1-F6EECF244321}">
                <p14:modId xmlns:p14="http://schemas.microsoft.com/office/powerpoint/2010/main" val="3118515652"/>
              </p:ext>
            </p:extLst>
          </p:nvPr>
        </p:nvGraphicFramePr>
        <p:xfrm>
          <a:off x="228600" y="304800"/>
          <a:ext cx="8610600" cy="6248400"/>
        </p:xfrm>
        <a:graphic>
          <a:graphicData uri="http://schemas.openxmlformats.org/presentationml/2006/ole">
            <mc:AlternateContent xmlns:mc="http://schemas.openxmlformats.org/markup-compatibility/2006">
              <mc:Choice xmlns:v="urn:schemas-microsoft-com:vml" Requires="v">
                <p:oleObj spid="_x0000_s2080" name="Acrobat Document" r:id="rId3" imgW="7543710" imgH="5829060" progId="Acrobat.Document.DC">
                  <p:embed/>
                </p:oleObj>
              </mc:Choice>
              <mc:Fallback>
                <p:oleObj name="Acrobat Document" r:id="rId3" imgW="7543710" imgH="5829060" progId="Acrobat.Document.DC">
                  <p:embed/>
                  <p:pic>
                    <p:nvPicPr>
                      <p:cNvPr id="0" name=""/>
                      <p:cNvPicPr/>
                      <p:nvPr/>
                    </p:nvPicPr>
                    <p:blipFill>
                      <a:blip r:embed="rId4"/>
                      <a:stretch>
                        <a:fillRect/>
                      </a:stretch>
                    </p:blipFill>
                    <p:spPr>
                      <a:xfrm>
                        <a:off x="228600" y="304800"/>
                        <a:ext cx="8610600" cy="6248400"/>
                      </a:xfrm>
                      <a:prstGeom prst="rect">
                        <a:avLst/>
                      </a:prstGeom>
                    </p:spPr>
                  </p:pic>
                </p:oleObj>
              </mc:Fallback>
            </mc:AlternateContent>
          </a:graphicData>
        </a:graphic>
      </p:graphicFrame>
    </p:spTree>
    <p:extLst>
      <p:ext uri="{BB962C8B-B14F-4D97-AF65-F5344CB8AC3E}">
        <p14:creationId xmlns:p14="http://schemas.microsoft.com/office/powerpoint/2010/main" val="249391483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p:cNvGraphicFramePr>
            <a:graphicFrameLocks noChangeAspect="1"/>
          </p:cNvGraphicFramePr>
          <p:nvPr>
            <p:extLst>
              <p:ext uri="{D42A27DB-BD31-4B8C-83A1-F6EECF244321}">
                <p14:modId xmlns:p14="http://schemas.microsoft.com/office/powerpoint/2010/main" val="4007394697"/>
              </p:ext>
            </p:extLst>
          </p:nvPr>
        </p:nvGraphicFramePr>
        <p:xfrm>
          <a:off x="304800" y="228600"/>
          <a:ext cx="8610600" cy="6324600"/>
        </p:xfrm>
        <a:graphic>
          <a:graphicData uri="http://schemas.openxmlformats.org/presentationml/2006/ole">
            <mc:AlternateContent xmlns:mc="http://schemas.openxmlformats.org/markup-compatibility/2006">
              <mc:Choice xmlns:v="urn:schemas-microsoft-com:vml" Requires="v">
                <p:oleObj spid="_x0000_s3103" name="Acrobat Document" r:id="rId3" imgW="7543710" imgH="5829060" progId="Acrobat.Document.DC">
                  <p:embed/>
                </p:oleObj>
              </mc:Choice>
              <mc:Fallback>
                <p:oleObj name="Acrobat Document" r:id="rId3" imgW="7543710" imgH="5829060" progId="Acrobat.Document.DC">
                  <p:embed/>
                  <p:pic>
                    <p:nvPicPr>
                      <p:cNvPr id="0" name=""/>
                      <p:cNvPicPr/>
                      <p:nvPr/>
                    </p:nvPicPr>
                    <p:blipFill>
                      <a:blip r:embed="rId4"/>
                      <a:stretch>
                        <a:fillRect/>
                      </a:stretch>
                    </p:blipFill>
                    <p:spPr>
                      <a:xfrm>
                        <a:off x="304800" y="228600"/>
                        <a:ext cx="8610600" cy="6324600"/>
                      </a:xfrm>
                      <a:prstGeom prst="rect">
                        <a:avLst/>
                      </a:prstGeom>
                    </p:spPr>
                  </p:pic>
                </p:oleObj>
              </mc:Fallback>
            </mc:AlternateContent>
          </a:graphicData>
        </a:graphic>
      </p:graphicFrame>
    </p:spTree>
    <p:extLst>
      <p:ext uri="{BB962C8B-B14F-4D97-AF65-F5344CB8AC3E}">
        <p14:creationId xmlns:p14="http://schemas.microsoft.com/office/powerpoint/2010/main" val="424830874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p:cNvGraphicFramePr>
            <a:graphicFrameLocks noChangeAspect="1"/>
          </p:cNvGraphicFramePr>
          <p:nvPr>
            <p:extLst>
              <p:ext uri="{D42A27DB-BD31-4B8C-83A1-F6EECF244321}">
                <p14:modId xmlns:p14="http://schemas.microsoft.com/office/powerpoint/2010/main" val="120488022"/>
              </p:ext>
            </p:extLst>
          </p:nvPr>
        </p:nvGraphicFramePr>
        <p:xfrm>
          <a:off x="304800" y="304800"/>
          <a:ext cx="8534400" cy="6324600"/>
        </p:xfrm>
        <a:graphic>
          <a:graphicData uri="http://schemas.openxmlformats.org/presentationml/2006/ole">
            <mc:AlternateContent xmlns:mc="http://schemas.openxmlformats.org/markup-compatibility/2006">
              <mc:Choice xmlns:v="urn:schemas-microsoft-com:vml" Requires="v">
                <p:oleObj spid="_x0000_s4127" name="Acrobat Document" r:id="rId3" imgW="7543710" imgH="5829060" progId="Acrobat.Document.DC">
                  <p:embed/>
                </p:oleObj>
              </mc:Choice>
              <mc:Fallback>
                <p:oleObj name="Acrobat Document" r:id="rId3" imgW="7543710" imgH="5829060" progId="Acrobat.Document.DC">
                  <p:embed/>
                  <p:pic>
                    <p:nvPicPr>
                      <p:cNvPr id="0" name=""/>
                      <p:cNvPicPr/>
                      <p:nvPr/>
                    </p:nvPicPr>
                    <p:blipFill>
                      <a:blip r:embed="rId4"/>
                      <a:stretch>
                        <a:fillRect/>
                      </a:stretch>
                    </p:blipFill>
                    <p:spPr>
                      <a:xfrm>
                        <a:off x="304800" y="304800"/>
                        <a:ext cx="8534400" cy="6324600"/>
                      </a:xfrm>
                      <a:prstGeom prst="rect">
                        <a:avLst/>
                      </a:prstGeom>
                    </p:spPr>
                  </p:pic>
                </p:oleObj>
              </mc:Fallback>
            </mc:AlternateContent>
          </a:graphicData>
        </a:graphic>
      </p:graphicFrame>
    </p:spTree>
    <p:extLst>
      <p:ext uri="{BB962C8B-B14F-4D97-AF65-F5344CB8AC3E}">
        <p14:creationId xmlns:p14="http://schemas.microsoft.com/office/powerpoint/2010/main" val="20492509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p:cNvGraphicFramePr>
            <a:graphicFrameLocks noChangeAspect="1"/>
          </p:cNvGraphicFramePr>
          <p:nvPr>
            <p:extLst>
              <p:ext uri="{D42A27DB-BD31-4B8C-83A1-F6EECF244321}">
                <p14:modId xmlns:p14="http://schemas.microsoft.com/office/powerpoint/2010/main" val="1706147912"/>
              </p:ext>
            </p:extLst>
          </p:nvPr>
        </p:nvGraphicFramePr>
        <p:xfrm>
          <a:off x="304801" y="228600"/>
          <a:ext cx="8610600" cy="6400800"/>
        </p:xfrm>
        <a:graphic>
          <a:graphicData uri="http://schemas.openxmlformats.org/presentationml/2006/ole">
            <mc:AlternateContent xmlns:mc="http://schemas.openxmlformats.org/markup-compatibility/2006">
              <mc:Choice xmlns:v="urn:schemas-microsoft-com:vml" Requires="v">
                <p:oleObj spid="_x0000_s5150" name="Acrobat Document" r:id="rId3" imgW="7543710" imgH="5829060" progId="Acrobat.Document.DC">
                  <p:embed/>
                </p:oleObj>
              </mc:Choice>
              <mc:Fallback>
                <p:oleObj name="Acrobat Document" r:id="rId3" imgW="7543710" imgH="5829060" progId="Acrobat.Document.DC">
                  <p:embed/>
                  <p:pic>
                    <p:nvPicPr>
                      <p:cNvPr id="0" name=""/>
                      <p:cNvPicPr/>
                      <p:nvPr/>
                    </p:nvPicPr>
                    <p:blipFill>
                      <a:blip r:embed="rId4"/>
                      <a:stretch>
                        <a:fillRect/>
                      </a:stretch>
                    </p:blipFill>
                    <p:spPr>
                      <a:xfrm>
                        <a:off x="304801" y="228600"/>
                        <a:ext cx="8610600" cy="6400800"/>
                      </a:xfrm>
                      <a:prstGeom prst="rect">
                        <a:avLst/>
                      </a:prstGeom>
                    </p:spPr>
                  </p:pic>
                </p:oleObj>
              </mc:Fallback>
            </mc:AlternateContent>
          </a:graphicData>
        </a:graphic>
      </p:graphicFrame>
    </p:spTree>
    <p:extLst>
      <p:ext uri="{BB962C8B-B14F-4D97-AF65-F5344CB8AC3E}">
        <p14:creationId xmlns:p14="http://schemas.microsoft.com/office/powerpoint/2010/main" val="406361328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249362"/>
          </a:xfrm>
        </p:spPr>
        <p:txBody>
          <a:bodyPr>
            <a:normAutofit/>
          </a:bodyPr>
          <a:lstStyle/>
          <a:p>
            <a:r>
              <a:rPr lang="en-US" b="1" u="sng" dirty="0" smtClean="0"/>
              <a:t>Four Important Election Fixes</a:t>
            </a:r>
            <a:br>
              <a:rPr lang="en-US" b="1" u="sng" dirty="0" smtClean="0"/>
            </a:br>
            <a:r>
              <a:rPr lang="en-US" sz="3100" b="1" dirty="0" smtClean="0"/>
              <a:t>(in order of increasing importance)</a:t>
            </a:r>
            <a:endParaRPr lang="en-US" sz="3100" b="1" u="sng" dirty="0"/>
          </a:p>
        </p:txBody>
      </p:sp>
      <p:sp>
        <p:nvSpPr>
          <p:cNvPr id="3" name="Content Placeholder 2"/>
          <p:cNvSpPr>
            <a:spLocks noGrp="1"/>
          </p:cNvSpPr>
          <p:nvPr>
            <p:ph idx="1"/>
          </p:nvPr>
        </p:nvSpPr>
        <p:spPr>
          <a:xfrm>
            <a:off x="457200" y="1676400"/>
            <a:ext cx="8229600" cy="4449763"/>
          </a:xfrm>
        </p:spPr>
        <p:txBody>
          <a:bodyPr/>
          <a:lstStyle/>
          <a:p>
            <a:pPr marL="514350" indent="-514350">
              <a:buFont typeface="+mj-lt"/>
              <a:buAutoNum type="arabicPeriod"/>
            </a:pPr>
            <a:r>
              <a:rPr lang="en-US" dirty="0" smtClean="0"/>
              <a:t>Stop taxpayer funding of any/all private political organizations.</a:t>
            </a:r>
          </a:p>
          <a:p>
            <a:pPr marL="514350" indent="-514350">
              <a:buFont typeface="+mj-lt"/>
              <a:buAutoNum type="arabicPeriod"/>
            </a:pPr>
            <a:r>
              <a:rPr lang="en-US" dirty="0" smtClean="0"/>
              <a:t>Remove “artificial” ballot access restrictions to allow bona fide competition.</a:t>
            </a:r>
          </a:p>
          <a:p>
            <a:pPr marL="514350" indent="-514350">
              <a:buFont typeface="+mj-lt"/>
              <a:buAutoNum type="arabicPeriod"/>
            </a:pPr>
            <a:r>
              <a:rPr lang="en-US" dirty="0" smtClean="0"/>
              <a:t>Eliminate gerrymandering.</a:t>
            </a:r>
          </a:p>
          <a:p>
            <a:pPr marL="514350" indent="-514350">
              <a:buFont typeface="+mj-lt"/>
              <a:buAutoNum type="arabicPeriod"/>
            </a:pPr>
            <a:r>
              <a:rPr lang="en-US" dirty="0" smtClean="0"/>
              <a:t>Replace Plurality with a very much better voting method (covered in a separate session).</a:t>
            </a:r>
          </a:p>
        </p:txBody>
      </p:sp>
    </p:spTree>
    <p:extLst>
      <p:ext uri="{BB962C8B-B14F-4D97-AF65-F5344CB8AC3E}">
        <p14:creationId xmlns:p14="http://schemas.microsoft.com/office/powerpoint/2010/main" val="138695940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b="1" u="sng" dirty="0" smtClean="0"/>
              <a:t>The Actual PPS Procedure</a:t>
            </a:r>
            <a:endParaRPr lang="en-US" b="1" u="sng" dirty="0"/>
          </a:p>
        </p:txBody>
      </p:sp>
      <p:sp>
        <p:nvSpPr>
          <p:cNvPr id="3" name="Content Placeholder 2"/>
          <p:cNvSpPr>
            <a:spLocks noGrp="1"/>
          </p:cNvSpPr>
          <p:nvPr>
            <p:ph idx="1"/>
          </p:nvPr>
        </p:nvSpPr>
        <p:spPr>
          <a:xfrm>
            <a:off x="457200" y="1143000"/>
            <a:ext cx="8229600" cy="5334000"/>
          </a:xfrm>
        </p:spPr>
        <p:txBody>
          <a:bodyPr>
            <a:normAutofit fontScale="47500" lnSpcReduction="20000"/>
          </a:bodyPr>
          <a:lstStyle/>
          <a:p>
            <a:pPr marL="0" indent="0">
              <a:buNone/>
            </a:pPr>
            <a:r>
              <a:rPr lang="en-US" dirty="0"/>
              <a:t>In all cases where a political entity (e.g., a state) is entitled to elect multiple representatives, the procedure defined here must be used to determine the electoral districts for such representatives.  Voting precincts will never be divided.  The geographic boundaries of political entities (States, Counties, Municipalities and Precincts) and the total populations for each precinct are the only data to be utilized.</a:t>
            </a:r>
          </a:p>
          <a:p>
            <a:pPr marL="0" indent="0">
              <a:buNone/>
            </a:pPr>
            <a:r>
              <a:rPr lang="en-US" dirty="0"/>
              <a:t>If the population of the political entity is </a:t>
            </a:r>
            <a:r>
              <a:rPr lang="en-US" b="1" dirty="0"/>
              <a:t>p</a:t>
            </a:r>
            <a:r>
              <a:rPr lang="en-US" dirty="0"/>
              <a:t> and the number of districts to be drawn is </a:t>
            </a:r>
            <a:r>
              <a:rPr lang="en-US" b="1" dirty="0"/>
              <a:t>n</a:t>
            </a:r>
            <a:r>
              <a:rPr lang="en-US" dirty="0"/>
              <a:t>, the following (sometimes iterative) procedure is to be used.</a:t>
            </a:r>
          </a:p>
          <a:p>
            <a:pPr marL="0" indent="0">
              <a:buNone/>
            </a:pPr>
            <a:r>
              <a:rPr lang="en-US" b="1" dirty="0" smtClean="0"/>
              <a:t>    1</a:t>
            </a:r>
            <a:r>
              <a:rPr lang="en-US" b="1" dirty="0"/>
              <a:t>.</a:t>
            </a:r>
            <a:r>
              <a:rPr lang="en-US" dirty="0"/>
              <a:t>  If </a:t>
            </a:r>
            <a:r>
              <a:rPr lang="en-US" b="1" dirty="0"/>
              <a:t>n</a:t>
            </a:r>
            <a:r>
              <a:rPr lang="en-US" dirty="0"/>
              <a:t> is 1, no subdivision is necessary and this is a final district.  If </a:t>
            </a:r>
            <a:r>
              <a:rPr lang="en-US" b="1" dirty="0"/>
              <a:t>n</a:t>
            </a:r>
            <a:r>
              <a:rPr lang="en-US" dirty="0"/>
              <a:t> &gt; 1, then define two new numbers </a:t>
            </a:r>
            <a:r>
              <a:rPr lang="en-US" b="1" dirty="0" err="1"/>
              <a:t>i</a:t>
            </a:r>
            <a:r>
              <a:rPr lang="en-US" dirty="0"/>
              <a:t> = </a:t>
            </a:r>
            <a:r>
              <a:rPr lang="en-US" b="1" dirty="0"/>
              <a:t>n</a:t>
            </a:r>
            <a:r>
              <a:rPr lang="en-US" dirty="0"/>
              <a:t>/2 rounded up and </a:t>
            </a:r>
            <a:r>
              <a:rPr lang="en-US" b="1" dirty="0"/>
              <a:t>j</a:t>
            </a:r>
            <a:r>
              <a:rPr lang="en-US" dirty="0"/>
              <a:t> = </a:t>
            </a:r>
            <a:r>
              <a:rPr lang="en-US" b="1" dirty="0"/>
              <a:t>n</a:t>
            </a:r>
            <a:r>
              <a:rPr lang="en-US" dirty="0"/>
              <a:t>/2 rounded down.  (Note that </a:t>
            </a:r>
            <a:r>
              <a:rPr lang="en-US" b="1" dirty="0" err="1"/>
              <a:t>i</a:t>
            </a:r>
            <a:r>
              <a:rPr lang="en-US" dirty="0"/>
              <a:t> + </a:t>
            </a:r>
            <a:r>
              <a:rPr lang="en-US" b="1" dirty="0"/>
              <a:t>j</a:t>
            </a:r>
            <a:r>
              <a:rPr lang="en-US" dirty="0"/>
              <a:t> always equals </a:t>
            </a:r>
            <a:r>
              <a:rPr lang="en-US" b="1" dirty="0"/>
              <a:t>n</a:t>
            </a:r>
            <a:r>
              <a:rPr lang="en-US" dirty="0"/>
              <a:t>, and if </a:t>
            </a:r>
            <a:r>
              <a:rPr lang="en-US" b="1" dirty="0"/>
              <a:t>n</a:t>
            </a:r>
            <a:r>
              <a:rPr lang="en-US" dirty="0"/>
              <a:t> is even, </a:t>
            </a:r>
            <a:r>
              <a:rPr lang="en-US" b="1" dirty="0" err="1"/>
              <a:t>i</a:t>
            </a:r>
            <a:r>
              <a:rPr lang="en-US" dirty="0"/>
              <a:t> obviously will equal </a:t>
            </a:r>
            <a:r>
              <a:rPr lang="en-US" b="1" dirty="0"/>
              <a:t>j</a:t>
            </a:r>
            <a:r>
              <a:rPr lang="en-US" dirty="0"/>
              <a:t>.)</a:t>
            </a:r>
          </a:p>
          <a:p>
            <a:pPr marL="0" indent="0">
              <a:buNone/>
            </a:pPr>
            <a:r>
              <a:rPr lang="en-US" b="1" dirty="0" smtClean="0"/>
              <a:t>    2</a:t>
            </a:r>
            <a:r>
              <a:rPr lang="en-US" b="1" dirty="0"/>
              <a:t>.</a:t>
            </a:r>
            <a:r>
              <a:rPr lang="en-US" dirty="0"/>
              <a:t>  Draw the shortest possible (great circle) line dividing the area into two sections so that one section has a population equal to </a:t>
            </a:r>
            <a:r>
              <a:rPr lang="en-US" b="1" dirty="0"/>
              <a:t>p</a:t>
            </a:r>
            <a:r>
              <a:rPr lang="en-US" dirty="0"/>
              <a:t> multiplied by </a:t>
            </a:r>
            <a:r>
              <a:rPr lang="en-US" b="1" dirty="0" err="1"/>
              <a:t>i</a:t>
            </a:r>
            <a:r>
              <a:rPr lang="en-US" dirty="0"/>
              <a:t>/</a:t>
            </a:r>
            <a:r>
              <a:rPr lang="en-US" b="1" dirty="0"/>
              <a:t>n</a:t>
            </a:r>
            <a:r>
              <a:rPr lang="en-US" dirty="0"/>
              <a:t>, while the population of the other section has a population equal to </a:t>
            </a:r>
            <a:r>
              <a:rPr lang="en-US" b="1" dirty="0"/>
              <a:t>p</a:t>
            </a:r>
            <a:r>
              <a:rPr lang="en-US" dirty="0"/>
              <a:t> multiplied by </a:t>
            </a:r>
            <a:r>
              <a:rPr lang="en-US" b="1" dirty="0"/>
              <a:t>j</a:t>
            </a:r>
            <a:r>
              <a:rPr lang="en-US" dirty="0"/>
              <a:t>/</a:t>
            </a:r>
            <a:r>
              <a:rPr lang="en-US" b="1" dirty="0"/>
              <a:t>n</a:t>
            </a:r>
            <a:r>
              <a:rPr lang="en-US" dirty="0"/>
              <a:t>.  If there is more than one equally short line, use the line closest to a north-south orientation and if there is still a tie, use the westernmost line.  For irregularly shaped entities, it is possible that a line could exit and then re-enter the entity; the length of the line is defined to be the total distance between the two most distant points of intersection which lie on the boundary of the area being subdivided.</a:t>
            </a:r>
          </a:p>
          <a:p>
            <a:pPr marL="0" indent="0">
              <a:buNone/>
            </a:pPr>
            <a:r>
              <a:rPr lang="en-US" b="1" dirty="0" smtClean="0"/>
              <a:t>    3</a:t>
            </a:r>
            <a:r>
              <a:rPr lang="en-US" b="1" dirty="0"/>
              <a:t>.</a:t>
            </a:r>
            <a:r>
              <a:rPr lang="en-US" dirty="0"/>
              <a:t>  Make a list of just the voting precincts which have parts of their area on both sides of the great circle line.  If 80% or more of any precinct’s area lies on one side of the line, assign the precinct to that same side of the line.  Sort the remaining list in the order of the largest population precinct to the smallest population precinct.</a:t>
            </a:r>
          </a:p>
          <a:p>
            <a:pPr marL="0" indent="0">
              <a:buNone/>
            </a:pPr>
            <a:r>
              <a:rPr lang="en-US" b="1" dirty="0" smtClean="0"/>
              <a:t>    4</a:t>
            </a:r>
            <a:r>
              <a:rPr lang="en-US" b="1" dirty="0"/>
              <a:t>.</a:t>
            </a:r>
            <a:r>
              <a:rPr lang="en-US" dirty="0"/>
              <a:t>  If there are any precincts on the list, assign the first (largest) to the side of the line which needs the most people to hit its population target.  Repeat this step until all precincts have been assigned.</a:t>
            </a:r>
          </a:p>
          <a:p>
            <a:pPr marL="0" indent="0">
              <a:buNone/>
            </a:pPr>
            <a:r>
              <a:rPr lang="en-US" b="1" dirty="0" smtClean="0"/>
              <a:t>    5</a:t>
            </a:r>
            <a:r>
              <a:rPr lang="en-US" b="1" dirty="0"/>
              <a:t>.</a:t>
            </a:r>
            <a:r>
              <a:rPr lang="en-US" dirty="0"/>
              <a:t>  The division of the original large area into two sections has now been completely defined.  For each of the resulting two sections separately, go back to step 1 using the section’s population for </a:t>
            </a:r>
            <a:r>
              <a:rPr lang="en-US" b="1" dirty="0"/>
              <a:t>p</a:t>
            </a:r>
            <a:r>
              <a:rPr lang="en-US" dirty="0"/>
              <a:t> and either </a:t>
            </a:r>
            <a:r>
              <a:rPr lang="en-US" b="1" dirty="0" err="1"/>
              <a:t>i</a:t>
            </a:r>
            <a:r>
              <a:rPr lang="en-US" dirty="0"/>
              <a:t> or </a:t>
            </a:r>
            <a:r>
              <a:rPr lang="en-US" b="1" dirty="0"/>
              <a:t>j</a:t>
            </a:r>
            <a:r>
              <a:rPr lang="en-US" dirty="0"/>
              <a:t> (whichever was associated with the section) as </a:t>
            </a:r>
            <a:r>
              <a:rPr lang="en-US" b="1" dirty="0"/>
              <a:t>n</a:t>
            </a:r>
            <a:r>
              <a:rPr lang="en-US" dirty="0"/>
              <a:t>.</a:t>
            </a:r>
          </a:p>
        </p:txBody>
      </p:sp>
    </p:spTree>
    <p:extLst>
      <p:ext uri="{BB962C8B-B14F-4D97-AF65-F5344CB8AC3E}">
        <p14:creationId xmlns:p14="http://schemas.microsoft.com/office/powerpoint/2010/main" val="38032811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b="1" u="sng" dirty="0" smtClean="0"/>
              <a:t>PPS Advantages</a:t>
            </a:r>
            <a:endParaRPr lang="en-US" b="1" u="sng" dirty="0"/>
          </a:p>
        </p:txBody>
      </p:sp>
      <p:sp>
        <p:nvSpPr>
          <p:cNvPr id="3" name="Content Placeholder 2"/>
          <p:cNvSpPr>
            <a:spLocks noGrp="1"/>
          </p:cNvSpPr>
          <p:nvPr>
            <p:ph idx="1"/>
          </p:nvPr>
        </p:nvSpPr>
        <p:spPr>
          <a:xfrm>
            <a:off x="457200" y="1219200"/>
            <a:ext cx="8229600" cy="5257800"/>
          </a:xfrm>
        </p:spPr>
        <p:txBody>
          <a:bodyPr>
            <a:normAutofit fontScale="92500" lnSpcReduction="10000"/>
          </a:bodyPr>
          <a:lstStyle/>
          <a:p>
            <a:r>
              <a:rPr lang="en-US" dirty="0" smtClean="0"/>
              <a:t>Guarantees impartiality</a:t>
            </a:r>
          </a:p>
          <a:p>
            <a:r>
              <a:rPr lang="en-US" dirty="0" smtClean="0"/>
              <a:t>Draws compact districts (any number for any state)</a:t>
            </a:r>
          </a:p>
          <a:p>
            <a:r>
              <a:rPr lang="en-US" dirty="0"/>
              <a:t>Completely eliminates politicians’ influence</a:t>
            </a:r>
            <a:endParaRPr lang="en-US" dirty="0" smtClean="0"/>
          </a:p>
          <a:p>
            <a:r>
              <a:rPr lang="en-US" dirty="0" smtClean="0"/>
              <a:t>Anyone can verify that districts are correctly drawn</a:t>
            </a:r>
          </a:p>
          <a:p>
            <a:r>
              <a:rPr lang="en-US" dirty="0" smtClean="0"/>
              <a:t>Can be done by people or computers</a:t>
            </a:r>
          </a:p>
          <a:p>
            <a:r>
              <a:rPr lang="en-US" dirty="0" smtClean="0"/>
              <a:t>Some “term limiting” as a byproduct</a:t>
            </a:r>
          </a:p>
          <a:p>
            <a:r>
              <a:rPr lang="en-US" dirty="0" smtClean="0"/>
              <a:t>Turns redistricting into </a:t>
            </a:r>
            <a:r>
              <a:rPr lang="en-US" dirty="0" smtClean="0"/>
              <a:t>a low-cost </a:t>
            </a:r>
            <a:r>
              <a:rPr lang="en-US" dirty="0" smtClean="0"/>
              <a:t>non-event</a:t>
            </a:r>
          </a:p>
          <a:p>
            <a:r>
              <a:rPr lang="en-US" dirty="0" smtClean="0"/>
              <a:t>The PPS procedure could be amended into any state constitution or the U.S. Constitution</a:t>
            </a:r>
            <a:endParaRPr lang="en-US" dirty="0"/>
          </a:p>
        </p:txBody>
      </p:sp>
    </p:spTree>
    <p:extLst>
      <p:ext uri="{BB962C8B-B14F-4D97-AF65-F5344CB8AC3E}">
        <p14:creationId xmlns:p14="http://schemas.microsoft.com/office/powerpoint/2010/main" val="77278863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Credits</a:t>
            </a:r>
            <a:endParaRPr lang="en-US" b="1" u="sng" dirty="0"/>
          </a:p>
        </p:txBody>
      </p:sp>
      <p:sp>
        <p:nvSpPr>
          <p:cNvPr id="3" name="Content Placeholder 2"/>
          <p:cNvSpPr>
            <a:spLocks noGrp="1"/>
          </p:cNvSpPr>
          <p:nvPr>
            <p:ph idx="1"/>
          </p:nvPr>
        </p:nvSpPr>
        <p:spPr>
          <a:xfrm>
            <a:off x="457200" y="1371600"/>
            <a:ext cx="8229600" cy="4953000"/>
          </a:xfrm>
        </p:spPr>
        <p:txBody>
          <a:bodyPr/>
          <a:lstStyle/>
          <a:p>
            <a:r>
              <a:rPr lang="en-US" dirty="0" smtClean="0"/>
              <a:t>The map-work was generously contributed by Stephen </a:t>
            </a:r>
            <a:r>
              <a:rPr lang="en-US" dirty="0" err="1" smtClean="0"/>
              <a:t>Kruzik</a:t>
            </a:r>
            <a:r>
              <a:rPr lang="en-US" dirty="0" smtClean="0"/>
              <a:t> (who doesn’t like me to give him credit, but isn’t here, so he is </a:t>
            </a:r>
            <a:r>
              <a:rPr lang="en-US" dirty="0" smtClean="0"/>
              <a:t>gets </a:t>
            </a:r>
            <a:r>
              <a:rPr lang="en-US" dirty="0" smtClean="0"/>
              <a:t>credit).</a:t>
            </a:r>
          </a:p>
          <a:p>
            <a:r>
              <a:rPr lang="en-US" dirty="0" smtClean="0"/>
              <a:t>Warren D</a:t>
            </a:r>
            <a:r>
              <a:rPr lang="en-US" dirty="0"/>
              <a:t>.</a:t>
            </a:r>
            <a:r>
              <a:rPr lang="en-US" dirty="0" smtClean="0"/>
              <a:t> Smith invented the basic </a:t>
            </a:r>
            <a:r>
              <a:rPr lang="en-US" dirty="0" err="1" smtClean="0"/>
              <a:t>splitline</a:t>
            </a:r>
            <a:r>
              <a:rPr lang="en-US" dirty="0" smtClean="0"/>
              <a:t> procedure circa 2002.</a:t>
            </a:r>
          </a:p>
          <a:p>
            <a:r>
              <a:rPr lang="en-US" dirty="0" smtClean="0"/>
              <a:t>Roy Minet independently invented the same basic procedure, but with the precinct-preserving feature circa 2009.</a:t>
            </a:r>
            <a:endParaRPr lang="en-US" dirty="0"/>
          </a:p>
        </p:txBody>
      </p:sp>
    </p:spTree>
    <p:extLst>
      <p:ext uri="{BB962C8B-B14F-4D97-AF65-F5344CB8AC3E}">
        <p14:creationId xmlns:p14="http://schemas.microsoft.com/office/powerpoint/2010/main" val="4403055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90600"/>
          </a:xfrm>
        </p:spPr>
        <p:txBody>
          <a:bodyPr/>
          <a:lstStyle/>
          <a:p>
            <a:r>
              <a:rPr lang="en-US" b="1" u="sng" dirty="0" smtClean="0"/>
              <a:t>PBAC’s Reasonable Proposal</a:t>
            </a:r>
            <a:endParaRPr lang="en-US" b="1" u="sng" dirty="0"/>
          </a:p>
        </p:txBody>
      </p:sp>
      <p:sp>
        <p:nvSpPr>
          <p:cNvPr id="3" name="Content Placeholder 2"/>
          <p:cNvSpPr>
            <a:spLocks noGrp="1"/>
          </p:cNvSpPr>
          <p:nvPr>
            <p:ph idx="1"/>
          </p:nvPr>
        </p:nvSpPr>
        <p:spPr>
          <a:xfrm>
            <a:off x="304800" y="1447800"/>
            <a:ext cx="8534400" cy="5181600"/>
          </a:xfrm>
        </p:spPr>
        <p:txBody>
          <a:bodyPr>
            <a:normAutofit/>
          </a:bodyPr>
          <a:lstStyle/>
          <a:p>
            <a:pPr marL="0" indent="0">
              <a:buNone/>
            </a:pPr>
            <a:r>
              <a:rPr lang="en-US" dirty="0" smtClean="0"/>
              <a:t>The Pennsylvania Ballot Access Coalition (</a:t>
            </a:r>
            <a:r>
              <a:rPr lang="en-US" b="1" dirty="0" smtClean="0"/>
              <a:t>PBAC</a:t>
            </a:r>
            <a:r>
              <a:rPr lang="en-US" dirty="0" smtClean="0"/>
              <a:t>) is advocating a very reasonable proposal called Political Party Equality or </a:t>
            </a:r>
            <a:r>
              <a:rPr lang="en-US" b="1" dirty="0" smtClean="0"/>
              <a:t>PPE</a:t>
            </a:r>
            <a:r>
              <a:rPr lang="en-US" dirty="0" smtClean="0"/>
              <a:t> that would simplify ballot access rules and make them fair (impartial).  It has three provisions</a:t>
            </a:r>
            <a:r>
              <a:rPr lang="en-US" dirty="0" smtClean="0"/>
              <a:t>.</a:t>
            </a:r>
          </a:p>
          <a:p>
            <a:pPr marL="0" indent="0">
              <a:buNone/>
            </a:pPr>
            <a:r>
              <a:rPr lang="en-US" dirty="0" smtClean="0"/>
              <a:t>(PBAC is looking for a state senator or rep. to sponsor a </a:t>
            </a:r>
            <a:r>
              <a:rPr lang="en-US" b="1" dirty="0" smtClean="0"/>
              <a:t>PPE</a:t>
            </a:r>
            <a:r>
              <a:rPr lang="en-US" dirty="0" smtClean="0"/>
              <a:t> bill.)</a:t>
            </a:r>
            <a:endParaRPr lang="en-US" dirty="0" smtClean="0"/>
          </a:p>
        </p:txBody>
      </p:sp>
    </p:spTree>
    <p:extLst>
      <p:ext uri="{BB962C8B-B14F-4D97-AF65-F5344CB8AC3E}">
        <p14:creationId xmlns:p14="http://schemas.microsoft.com/office/powerpoint/2010/main" val="36919352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First PBAC PPE Provision</a:t>
            </a:r>
            <a:endParaRPr lang="en-US" b="1" u="sng" dirty="0"/>
          </a:p>
        </p:txBody>
      </p:sp>
      <p:sp>
        <p:nvSpPr>
          <p:cNvPr id="3" name="Content Placeholder 2"/>
          <p:cNvSpPr>
            <a:spLocks noGrp="1"/>
          </p:cNvSpPr>
          <p:nvPr>
            <p:ph idx="1"/>
          </p:nvPr>
        </p:nvSpPr>
        <p:spPr>
          <a:xfrm>
            <a:off x="457200" y="1447800"/>
            <a:ext cx="8229600" cy="4800600"/>
          </a:xfrm>
        </p:spPr>
        <p:txBody>
          <a:bodyPr>
            <a:normAutofit/>
          </a:bodyPr>
          <a:lstStyle/>
          <a:p>
            <a:pPr marL="0" indent="0">
              <a:buNone/>
            </a:pPr>
            <a:r>
              <a:rPr lang="en-US" b="1" dirty="0"/>
              <a:t>Eliminate taxpayer funding of primary </a:t>
            </a:r>
            <a:r>
              <a:rPr lang="en-US" b="1" dirty="0" smtClean="0"/>
              <a:t>elections.  </a:t>
            </a:r>
            <a:r>
              <a:rPr lang="en-US" dirty="0"/>
              <a:t>All political parties would choose their own candidates according to their own party rules and </a:t>
            </a:r>
            <a:r>
              <a:rPr lang="en-US" u="sng" dirty="0"/>
              <a:t>at their own expense</a:t>
            </a:r>
            <a:r>
              <a:rPr lang="en-US" dirty="0"/>
              <a:t>.  The candidates so chosen would automatically appear on the November ballot</a:t>
            </a:r>
            <a:r>
              <a:rPr lang="en-US" dirty="0" smtClean="0"/>
              <a:t>.</a:t>
            </a:r>
          </a:p>
          <a:p>
            <a:pPr marL="0" indent="0">
              <a:buNone/>
            </a:pPr>
            <a:r>
              <a:rPr lang="en-US" b="1" dirty="0" smtClean="0"/>
              <a:t>Note:</a:t>
            </a:r>
            <a:r>
              <a:rPr lang="en-US" dirty="0" smtClean="0"/>
              <a:t>  In addition, taxpayer subsidization of D and R national conventions also must stop.  (This is not part of the PBAC PPE proposal)</a:t>
            </a:r>
            <a:endParaRPr lang="en-US" b="1" dirty="0"/>
          </a:p>
          <a:p>
            <a:endParaRPr lang="en-US" dirty="0"/>
          </a:p>
        </p:txBody>
      </p:sp>
    </p:spTree>
    <p:extLst>
      <p:ext uri="{BB962C8B-B14F-4D97-AF65-F5344CB8AC3E}">
        <p14:creationId xmlns:p14="http://schemas.microsoft.com/office/powerpoint/2010/main" val="24220654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Second PBAC PPE Provision</a:t>
            </a:r>
            <a:endParaRPr lang="en-US" b="1" u="sng" dirty="0"/>
          </a:p>
        </p:txBody>
      </p:sp>
      <p:sp>
        <p:nvSpPr>
          <p:cNvPr id="3" name="Content Placeholder 2"/>
          <p:cNvSpPr>
            <a:spLocks noGrp="1"/>
          </p:cNvSpPr>
          <p:nvPr>
            <p:ph idx="1"/>
          </p:nvPr>
        </p:nvSpPr>
        <p:spPr>
          <a:xfrm>
            <a:off x="457200" y="1447800"/>
            <a:ext cx="8229600" cy="4876800"/>
          </a:xfrm>
        </p:spPr>
        <p:txBody>
          <a:bodyPr>
            <a:normAutofit fontScale="85000" lnSpcReduction="20000"/>
          </a:bodyPr>
          <a:lstStyle/>
          <a:p>
            <a:pPr marL="0" indent="0">
              <a:buNone/>
            </a:pPr>
            <a:r>
              <a:rPr lang="en-US" b="1" dirty="0"/>
              <a:t>Equalize the definition of a political party</a:t>
            </a:r>
            <a:r>
              <a:rPr lang="en-US" dirty="0"/>
              <a:t>.  Consolidate all types of political bodies currently defined in the Pennsylvania Election Code into a single category, "Qualified Political Party."   In order to be considered a Qualified Political Party, two criteria would need to be met:</a:t>
            </a:r>
          </a:p>
          <a:p>
            <a:pPr marL="514350" indent="-514350">
              <a:buFont typeface="+mj-lt"/>
              <a:buAutoNum type="arabicPeriod"/>
            </a:pPr>
            <a:r>
              <a:rPr lang="en-US" dirty="0"/>
              <a:t>One twentieth of one percent (0.05%) of </a:t>
            </a:r>
            <a:r>
              <a:rPr lang="en-US" dirty="0" smtClean="0"/>
              <a:t>statewide</a:t>
            </a:r>
            <a:r>
              <a:rPr lang="en-US" dirty="0" smtClean="0"/>
              <a:t> registered voters </a:t>
            </a:r>
            <a:r>
              <a:rPr lang="en-US" dirty="0"/>
              <a:t>must be registered to vote as a member of that party.  Given current registrations, the list of Qualified Political Parties in Pennsylvania under the proposed </a:t>
            </a:r>
            <a:r>
              <a:rPr lang="en-US" b="1" dirty="0" smtClean="0"/>
              <a:t>PPE</a:t>
            </a:r>
            <a:r>
              <a:rPr lang="en-US" dirty="0" smtClean="0"/>
              <a:t> act </a:t>
            </a:r>
            <a:r>
              <a:rPr lang="en-US" dirty="0"/>
              <a:t>would only include the Democrat, Republican, Libertarian, and Green Parties.</a:t>
            </a:r>
          </a:p>
          <a:p>
            <a:pPr marL="514350" indent="-514350">
              <a:buFont typeface="+mj-lt"/>
              <a:buAutoNum type="arabicPeriod"/>
            </a:pPr>
            <a:r>
              <a:rPr lang="en-US" dirty="0"/>
              <a:t>Their current party rules must be on file with </a:t>
            </a:r>
            <a:r>
              <a:rPr lang="en-US" dirty="0" smtClean="0"/>
              <a:t>the PA </a:t>
            </a:r>
            <a:r>
              <a:rPr lang="en-US" dirty="0"/>
              <a:t>Department of State.</a:t>
            </a:r>
          </a:p>
          <a:p>
            <a:pPr marL="0" indent="0">
              <a:buNone/>
            </a:pPr>
            <a:endParaRPr lang="en-US" dirty="0"/>
          </a:p>
        </p:txBody>
      </p:sp>
    </p:spTree>
    <p:extLst>
      <p:ext uri="{BB962C8B-B14F-4D97-AF65-F5344CB8AC3E}">
        <p14:creationId xmlns:p14="http://schemas.microsoft.com/office/powerpoint/2010/main" val="1713110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838200"/>
          </a:xfrm>
        </p:spPr>
        <p:txBody>
          <a:bodyPr/>
          <a:lstStyle/>
          <a:p>
            <a:r>
              <a:rPr lang="en-US" b="1" u="sng" dirty="0" smtClean="0"/>
              <a:t>Third PBAC PPE Provision</a:t>
            </a:r>
            <a:endParaRPr lang="en-US" b="1" u="sng" dirty="0"/>
          </a:p>
        </p:txBody>
      </p:sp>
      <p:sp>
        <p:nvSpPr>
          <p:cNvPr id="3" name="Content Placeholder 2"/>
          <p:cNvSpPr>
            <a:spLocks noGrp="1"/>
          </p:cNvSpPr>
          <p:nvPr>
            <p:ph idx="1"/>
          </p:nvPr>
        </p:nvSpPr>
        <p:spPr>
          <a:xfrm>
            <a:off x="457200" y="1219200"/>
            <a:ext cx="8229600" cy="5181600"/>
          </a:xfrm>
        </p:spPr>
        <p:txBody>
          <a:bodyPr>
            <a:normAutofit fontScale="92500" lnSpcReduction="10000"/>
          </a:bodyPr>
          <a:lstStyle/>
          <a:p>
            <a:pPr marL="0" indent="0">
              <a:buNone/>
            </a:pPr>
            <a:r>
              <a:rPr lang="en-US" b="1" dirty="0"/>
              <a:t>Simplify ballot access for independents.  </a:t>
            </a:r>
            <a:r>
              <a:rPr lang="en-US" dirty="0" smtClean="0"/>
              <a:t>Independent candidates (not </a:t>
            </a:r>
            <a:r>
              <a:rPr lang="en-US" dirty="0"/>
              <a:t>affiliated with a Qualified Political </a:t>
            </a:r>
            <a:r>
              <a:rPr lang="en-US" dirty="0" smtClean="0"/>
              <a:t>Party) </a:t>
            </a:r>
            <a:r>
              <a:rPr lang="en-US" dirty="0"/>
              <a:t>would need to collect the number of signatures as currently outlined by law in 25 CS 2872.1 rather than using the current complex </a:t>
            </a:r>
            <a:r>
              <a:rPr lang="en-US" dirty="0" smtClean="0"/>
              <a:t>formula.  </a:t>
            </a:r>
            <a:r>
              <a:rPr lang="en-US" dirty="0"/>
              <a:t>The window for collecting those signatures would not change, and all signatures would be validated by the county or state agency that receives them, not by private organizations or </a:t>
            </a:r>
            <a:r>
              <a:rPr lang="en-US" dirty="0" smtClean="0"/>
              <a:t>individuals (no other “challenges”).</a:t>
            </a:r>
          </a:p>
          <a:p>
            <a:pPr marL="0" indent="0">
              <a:buNone/>
            </a:pPr>
            <a:r>
              <a:rPr lang="en-US" b="1" dirty="0" smtClean="0"/>
              <a:t>Note:</a:t>
            </a:r>
            <a:r>
              <a:rPr lang="en-US" dirty="0" smtClean="0"/>
              <a:t> </a:t>
            </a:r>
            <a:r>
              <a:rPr lang="en-US" dirty="0"/>
              <a:t>25 CS 2872.1 </a:t>
            </a:r>
            <a:r>
              <a:rPr lang="en-US" dirty="0" smtClean="0"/>
              <a:t>defines the signatures currently required to get on the ballot for primary elections</a:t>
            </a:r>
            <a:endParaRPr lang="en-US" b="1" dirty="0"/>
          </a:p>
          <a:p>
            <a:pPr marL="0" indent="0">
              <a:buNone/>
            </a:pPr>
            <a:endParaRPr lang="en-US" dirty="0"/>
          </a:p>
        </p:txBody>
      </p:sp>
    </p:spTree>
    <p:extLst>
      <p:ext uri="{BB962C8B-B14F-4D97-AF65-F5344CB8AC3E}">
        <p14:creationId xmlns:p14="http://schemas.microsoft.com/office/powerpoint/2010/main" val="3254305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Gerrymandering</a:t>
            </a:r>
            <a:endParaRPr lang="en-US" b="1" u="sng" dirty="0"/>
          </a:p>
        </p:txBody>
      </p:sp>
      <p:sp>
        <p:nvSpPr>
          <p:cNvPr id="3" name="Content Placeholder 2"/>
          <p:cNvSpPr>
            <a:spLocks noGrp="1"/>
          </p:cNvSpPr>
          <p:nvPr>
            <p:ph idx="1"/>
          </p:nvPr>
        </p:nvSpPr>
        <p:spPr>
          <a:xfrm>
            <a:off x="457200" y="1447800"/>
            <a:ext cx="8229600" cy="4678363"/>
          </a:xfrm>
        </p:spPr>
        <p:txBody>
          <a:bodyPr>
            <a:normAutofit fontScale="92500" lnSpcReduction="10000"/>
          </a:bodyPr>
          <a:lstStyle/>
          <a:p>
            <a:r>
              <a:rPr lang="en-US" dirty="0" smtClean="0"/>
              <a:t>Gerrymandering is the process of intentionally drawing electoral district boundaries in such a way as to create an advantage for a specific political faction.</a:t>
            </a:r>
          </a:p>
          <a:p>
            <a:r>
              <a:rPr lang="en-US" dirty="0" smtClean="0"/>
              <a:t>In spite of sustained attempts to eliminate it (with near-unanimous public support), the practice is still very much alive and well.</a:t>
            </a:r>
          </a:p>
          <a:p>
            <a:r>
              <a:rPr lang="en-US" dirty="0" smtClean="0"/>
              <a:t>There are examples of gerrymanders to benefit Democrats, Republicans and even “cooperative” gerrymandering that favors incumbents.</a:t>
            </a:r>
            <a:endParaRPr lang="en-US" dirty="0"/>
          </a:p>
        </p:txBody>
      </p:sp>
    </p:spTree>
    <p:extLst>
      <p:ext uri="{BB962C8B-B14F-4D97-AF65-F5344CB8AC3E}">
        <p14:creationId xmlns:p14="http://schemas.microsoft.com/office/powerpoint/2010/main" val="17433251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880353"/>
          </a:xfrm>
        </p:spPr>
        <p:txBody>
          <a:bodyPr/>
          <a:lstStyle/>
          <a:p>
            <a:r>
              <a:rPr lang="en-US" b="1" u="sng" dirty="0" smtClean="0"/>
              <a:t>Packing and Cracking</a:t>
            </a:r>
            <a:endParaRPr lang="en-US" b="1" u="sng" dirty="0"/>
          </a:p>
        </p:txBody>
      </p:sp>
      <p:sp>
        <p:nvSpPr>
          <p:cNvPr id="3" name="Content Placeholder 2"/>
          <p:cNvSpPr>
            <a:spLocks noGrp="1"/>
          </p:cNvSpPr>
          <p:nvPr>
            <p:ph idx="1"/>
          </p:nvPr>
        </p:nvSpPr>
        <p:spPr>
          <a:xfrm>
            <a:off x="457200" y="1143000"/>
            <a:ext cx="8229600" cy="5181600"/>
          </a:xfrm>
        </p:spPr>
        <p:txBody>
          <a:bodyPr>
            <a:normAutofit fontScale="92500"/>
          </a:bodyPr>
          <a:lstStyle/>
          <a:p>
            <a:r>
              <a:rPr lang="en-US" dirty="0" smtClean="0"/>
              <a:t>Pack your opponent’s voters into as few districts as possible (where they will be in the overwhelming majority).</a:t>
            </a:r>
          </a:p>
          <a:p>
            <a:r>
              <a:rPr lang="en-US" dirty="0" smtClean="0"/>
              <a:t>Spread the remaining opponents as evenly as possible in the remaining districts so that they are in the minority.</a:t>
            </a:r>
          </a:p>
          <a:p>
            <a:r>
              <a:rPr lang="en-US" dirty="0" smtClean="0"/>
              <a:t>The idea is to have your favored faction in the majority in as many districts as possible</a:t>
            </a:r>
            <a:r>
              <a:rPr lang="en-US" dirty="0" smtClean="0"/>
              <a:t>.</a:t>
            </a:r>
          </a:p>
          <a:p>
            <a:r>
              <a:rPr lang="en-US" dirty="0" smtClean="0"/>
              <a:t>This maximizes opponent’s “wasted votes” and minimizes the favored faction’s “wasted votes.”</a:t>
            </a:r>
            <a:endParaRPr lang="en-US" dirty="0"/>
          </a:p>
        </p:txBody>
      </p:sp>
    </p:spTree>
    <p:extLst>
      <p:ext uri="{BB962C8B-B14F-4D97-AF65-F5344CB8AC3E}">
        <p14:creationId xmlns:p14="http://schemas.microsoft.com/office/powerpoint/2010/main" val="13397291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82000" cy="914400"/>
          </a:xfrm>
        </p:spPr>
        <p:txBody>
          <a:bodyPr>
            <a:normAutofit fontScale="90000"/>
          </a:bodyPr>
          <a:lstStyle/>
          <a:p>
            <a:r>
              <a:rPr lang="en-US" b="1" u="sng" dirty="0" smtClean="0"/>
              <a:t>Why Gerrymandering Is Alive and Well</a:t>
            </a:r>
            <a:endParaRPr lang="en-US" b="1" u="sng" dirty="0"/>
          </a:p>
        </p:txBody>
      </p:sp>
      <p:sp>
        <p:nvSpPr>
          <p:cNvPr id="3" name="Content Placeholder 2"/>
          <p:cNvSpPr>
            <a:spLocks noGrp="1"/>
          </p:cNvSpPr>
          <p:nvPr>
            <p:ph idx="1"/>
          </p:nvPr>
        </p:nvSpPr>
        <p:spPr>
          <a:xfrm>
            <a:off x="457200" y="1295400"/>
            <a:ext cx="8229600" cy="5181600"/>
          </a:xfrm>
        </p:spPr>
        <p:txBody>
          <a:bodyPr>
            <a:normAutofit fontScale="92500" lnSpcReduction="10000"/>
          </a:bodyPr>
          <a:lstStyle/>
          <a:p>
            <a:pPr marL="514350" indent="-514350">
              <a:buFont typeface="+mj-lt"/>
              <a:buAutoNum type="arabicPeriod"/>
            </a:pPr>
            <a:r>
              <a:rPr lang="en-US" dirty="0" smtClean="0"/>
              <a:t>Despite what they may say, politicians do </a:t>
            </a:r>
            <a:r>
              <a:rPr lang="en-US" i="1" dirty="0" smtClean="0"/>
              <a:t>not</a:t>
            </a:r>
            <a:r>
              <a:rPr lang="en-US" dirty="0" smtClean="0"/>
              <a:t> </a:t>
            </a:r>
            <a:r>
              <a:rPr lang="en-US" dirty="0" smtClean="0"/>
              <a:t>want to relinquish this power!  </a:t>
            </a:r>
            <a:r>
              <a:rPr lang="en-US" dirty="0" smtClean="0"/>
              <a:t>They are superb at pretending that they want to abolish gerrymandering, but making sure it never happens!  (This is effectively </a:t>
            </a:r>
            <a:r>
              <a:rPr lang="en-US" i="1" dirty="0" smtClean="0"/>
              <a:t>the</a:t>
            </a:r>
            <a:r>
              <a:rPr lang="en-US" dirty="0" smtClean="0"/>
              <a:t> show stopper.)</a:t>
            </a:r>
            <a:endParaRPr lang="en-US" dirty="0" smtClean="0"/>
          </a:p>
          <a:p>
            <a:pPr marL="514350" indent="-514350">
              <a:buFont typeface="+mj-lt"/>
              <a:buAutoNum type="arabicPeriod"/>
            </a:pPr>
            <a:r>
              <a:rPr lang="en-US" dirty="0" smtClean="0"/>
              <a:t>Persistent </a:t>
            </a:r>
            <a:r>
              <a:rPr lang="en-US" u="sng" dirty="0" smtClean="0"/>
              <a:t>bad idea</a:t>
            </a:r>
            <a:r>
              <a:rPr lang="en-US" dirty="0" smtClean="0"/>
              <a:t>: Have </a:t>
            </a:r>
            <a:r>
              <a:rPr lang="en-US" dirty="0" smtClean="0"/>
              <a:t>an unbiased </a:t>
            </a:r>
            <a:r>
              <a:rPr lang="en-US" dirty="0" smtClean="0"/>
              <a:t>“citizens’ commission” draw political districts.</a:t>
            </a:r>
          </a:p>
          <a:p>
            <a:pPr marL="514350" indent="-514350">
              <a:buFont typeface="+mj-lt"/>
              <a:buAutoNum type="arabicPeriod"/>
            </a:pPr>
            <a:r>
              <a:rPr lang="en-US" dirty="0" smtClean="0"/>
              <a:t>Persistent </a:t>
            </a:r>
            <a:r>
              <a:rPr lang="en-US" u="sng" dirty="0" smtClean="0"/>
              <a:t>worse misconception</a:t>
            </a:r>
            <a:r>
              <a:rPr lang="en-US" dirty="0" smtClean="0"/>
              <a:t>: “Communities of </a:t>
            </a:r>
            <a:r>
              <a:rPr lang="en-US" dirty="0"/>
              <a:t>I</a:t>
            </a:r>
            <a:r>
              <a:rPr lang="en-US" dirty="0" smtClean="0"/>
              <a:t>nterest” (COI) must </a:t>
            </a:r>
            <a:r>
              <a:rPr lang="en-US" dirty="0" smtClean="0"/>
              <a:t>be “kept together.”</a:t>
            </a:r>
            <a:endParaRPr lang="en-US" dirty="0" smtClean="0"/>
          </a:p>
          <a:p>
            <a:pPr marL="514350" indent="-514350">
              <a:buFont typeface="+mj-lt"/>
              <a:buAutoNum type="arabicPeriod"/>
            </a:pPr>
            <a:r>
              <a:rPr lang="en-US" dirty="0" smtClean="0"/>
              <a:t>Incorrectly stated objective:  Electoral districts must be “fairly” drawn.</a:t>
            </a:r>
          </a:p>
          <a:p>
            <a:pPr marL="514350" indent="-514350">
              <a:buFont typeface="+mj-lt"/>
              <a:buAutoNum type="arabicPeriod"/>
            </a:pPr>
            <a:endParaRPr lang="en-US" dirty="0"/>
          </a:p>
        </p:txBody>
      </p:sp>
    </p:spTree>
    <p:extLst>
      <p:ext uri="{BB962C8B-B14F-4D97-AF65-F5344CB8AC3E}">
        <p14:creationId xmlns:p14="http://schemas.microsoft.com/office/powerpoint/2010/main" val="409114307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3769</TotalTime>
  <Words>1565</Words>
  <Application>Microsoft Office PowerPoint</Application>
  <PresentationFormat>On-screen Show (4:3)</PresentationFormat>
  <Paragraphs>81</Paragraphs>
  <Slides>22</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24" baseType="lpstr">
      <vt:lpstr>Office Theme</vt:lpstr>
      <vt:lpstr>Acrobat Document</vt:lpstr>
      <vt:lpstr>Guided Discussion Series   Election Functionality  Elections are NOT working well!  Four problems need to be fixed.   Guide: Roy Minet</vt:lpstr>
      <vt:lpstr>Four Important Election Fixes (in order of increasing importance)</vt:lpstr>
      <vt:lpstr>PBAC’s Reasonable Proposal</vt:lpstr>
      <vt:lpstr>First PBAC PPE Provision</vt:lpstr>
      <vt:lpstr>Second PBAC PPE Provision</vt:lpstr>
      <vt:lpstr>Third PBAC PPE Provision</vt:lpstr>
      <vt:lpstr>Gerrymandering</vt:lpstr>
      <vt:lpstr>Packing and Cracking</vt:lpstr>
      <vt:lpstr>Why Gerrymandering Is Alive and Well</vt:lpstr>
      <vt:lpstr>Citizens’ Commission Problems</vt:lpstr>
      <vt:lpstr>Keeping COIs Together Is Gerrymandering!</vt:lpstr>
      <vt:lpstr>Correctly Stated Objective</vt:lpstr>
      <vt:lpstr>The Precinct-Preserving Splitline (PPS) Procedure</vt:lpstr>
      <vt:lpstr>PowerPoint Presentation</vt:lpstr>
      <vt:lpstr>PowerPoint Presentation</vt:lpstr>
      <vt:lpstr>PowerPoint Presentation</vt:lpstr>
      <vt:lpstr>PowerPoint Presentation</vt:lpstr>
      <vt:lpstr>PowerPoint Presentation</vt:lpstr>
      <vt:lpstr>PowerPoint Presentation</vt:lpstr>
      <vt:lpstr>The Actual PPS Procedure</vt:lpstr>
      <vt:lpstr>PPS Advantages</vt:lpstr>
      <vt:lpstr>Credits</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Roy Minet</dc:creator>
  <cp:lastModifiedBy>Roy Minet</cp:lastModifiedBy>
  <cp:revision>392</cp:revision>
  <dcterms:created xsi:type="dcterms:W3CDTF">2020-06-05T20:43:15Z</dcterms:created>
  <dcterms:modified xsi:type="dcterms:W3CDTF">2022-11-16T17:16:36Z</dcterms:modified>
</cp:coreProperties>
</file>